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notesMasterIdLst>
    <p:notesMasterId r:id="rId40"/>
  </p:notesMasterIdLst>
  <p:sldIdLst>
    <p:sldId id="256" r:id="rId2"/>
    <p:sldId id="257" r:id="rId3"/>
    <p:sldId id="263" r:id="rId4"/>
    <p:sldId id="260" r:id="rId5"/>
    <p:sldId id="261" r:id="rId6"/>
    <p:sldId id="259" r:id="rId7"/>
    <p:sldId id="258" r:id="rId8"/>
    <p:sldId id="264" r:id="rId9"/>
    <p:sldId id="265" r:id="rId10"/>
    <p:sldId id="266" r:id="rId11"/>
    <p:sldId id="267" r:id="rId12"/>
    <p:sldId id="270" r:id="rId13"/>
    <p:sldId id="268" r:id="rId14"/>
    <p:sldId id="275" r:id="rId15"/>
    <p:sldId id="269" r:id="rId16"/>
    <p:sldId id="276" r:id="rId17"/>
    <p:sldId id="277" r:id="rId18"/>
    <p:sldId id="278" r:id="rId19"/>
    <p:sldId id="271" r:id="rId20"/>
    <p:sldId id="279" r:id="rId21"/>
    <p:sldId id="272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9" r:id="rId31"/>
    <p:sldId id="288" r:id="rId32"/>
    <p:sldId id="290" r:id="rId33"/>
    <p:sldId id="291" r:id="rId34"/>
    <p:sldId id="293" r:id="rId35"/>
    <p:sldId id="294" r:id="rId36"/>
    <p:sldId id="296" r:id="rId37"/>
    <p:sldId id="295" r:id="rId38"/>
    <p:sldId id="297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56549-8E37-49F4-81F8-98978B1951BA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2880C-170A-466F-BF93-2A5E2FFBF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82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94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9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10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9795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94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1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3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527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20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41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84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83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18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8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60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74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54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744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ev/peps/pep-055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python.org/dev/peps/pep-057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oba/spython/tree/master/NetworkPromp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python.org/3.8/library/audit_event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python/cpython/blob/279f44678c8b84a183f9eeb85e0b086228154497/Python/sysmodule.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dsec.co.uk/2018/06/exploring-powershell-amsi-and-logging-evasion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ddycocoaman" TargetMode="External"/><Relationship Id="rId2" Type="http://schemas.openxmlformats.org/officeDocument/2006/relationships/hyperlink" Target="https://daddycocoaman.dev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cohmi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honnet/pythonnet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pythonnet/pythonne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github.com/boo-lang/boo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linx/remote_importer" TargetMode="External"/><Relationship Id="rId2" Type="http://schemas.openxmlformats.org/officeDocument/2006/relationships/hyperlink" Target="https://www.xorrior.com/In-Memory-Python-Import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ntercept.com/blog/detecting-malicious-use-of-net-part-1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fireeye/pywintrace" TargetMode="External"/><Relationship Id="rId4" Type="http://schemas.openxmlformats.org/officeDocument/2006/relationships/hyperlink" Target="https://github.com/sulinx/remote_importer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whatsnew/3.6.html" TargetMode="External"/><Relationship Id="rId2" Type="http://schemas.openxmlformats.org/officeDocument/2006/relationships/hyperlink" Target="https://docs.python.org/3/whatsnew/3.5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whatsnew/3.5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61C9-910E-4A7E-A1CC-1F082D73D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723934"/>
            <a:ext cx="9448800" cy="2837987"/>
          </a:xfrm>
          <a:effectLst>
            <a:outerShdw blurRad="50800" dist="50800" dir="5400000" sx="39000" sy="39000" algn="ctr" rotWithShape="0">
              <a:srgbClr val="000000">
                <a:alpha val="43137"/>
              </a:srgb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6600" err="1">
                <a:ln>
                  <a:solidFill>
                    <a:schemeClr val="bg2"/>
                  </a:solidFill>
                </a:ln>
                <a:effectLst>
                  <a:outerShdw blurRad="177800" dir="5400000" sx="101000" sy="101000" algn="ctr" rotWithShape="0">
                    <a:srgbClr val="000000">
                      <a:alpha val="71000"/>
                    </a:srgbClr>
                  </a:outerShdw>
                </a:effectLst>
                <a:latin typeface="Gloucester MT Extra Condensed" panose="02030808020601010101" pitchFamily="18" charset="0"/>
              </a:rPr>
              <a:t>Y’All</a:t>
            </a:r>
            <a:r>
              <a:rPr lang="en-US" sz="6600">
                <a:ln>
                  <a:solidFill>
                    <a:schemeClr val="bg2"/>
                  </a:solidFill>
                </a:ln>
                <a:effectLst>
                  <a:outerShdw blurRad="177800" dir="5400000" sx="101000" sy="101000" algn="ctr" rotWithShape="0">
                    <a:srgbClr val="000000">
                      <a:alpha val="71000"/>
                    </a:srgbClr>
                  </a:outerShdw>
                </a:effectLst>
                <a:latin typeface="Gloucester MT Extra Condensed" panose="02030808020601010101" pitchFamily="18" charset="0"/>
              </a:rPr>
              <a:t> TRYNA BYPASS</a:t>
            </a:r>
            <a:br>
              <a:rPr lang="en-US" sz="6600">
                <a:ln>
                  <a:solidFill>
                    <a:schemeClr val="bg2"/>
                  </a:solidFill>
                </a:ln>
                <a:effectLst>
                  <a:outerShdw blurRad="177800" dir="5400000" sx="101000" sy="101000" algn="ctr" rotWithShape="0">
                    <a:srgbClr val="000000">
                      <a:alpha val="71000"/>
                    </a:srgbClr>
                  </a:outerShdw>
                </a:effectLst>
                <a:latin typeface="Gloucester MT Extra Condensed" panose="02030808020601010101" pitchFamily="18" charset="0"/>
              </a:rPr>
            </a:br>
            <a:r>
              <a:rPr lang="en-US" sz="6600">
                <a:ln>
                  <a:solidFill>
                    <a:schemeClr val="bg2"/>
                  </a:solidFill>
                </a:ln>
                <a:effectLst>
                  <a:outerShdw blurRad="177800" dir="5400000" sx="101000" sy="101000" algn="ctr" rotWithShape="0">
                    <a:srgbClr val="000000">
                      <a:alpha val="71000"/>
                    </a:srgbClr>
                  </a:outerShdw>
                </a:effectLst>
                <a:latin typeface="Gloucester MT Extra Condensed" panose="02030808020601010101" pitchFamily="18" charset="0"/>
              </a:rPr>
              <a:t>PYTHON 3.8 Audit hooks</a:t>
            </a:r>
            <a:br>
              <a:rPr lang="en-US" sz="6600">
                <a:ln>
                  <a:solidFill>
                    <a:schemeClr val="bg2"/>
                  </a:solidFill>
                </a:ln>
                <a:effectLst>
                  <a:outerShdw blurRad="177800" dir="5400000" sx="101000" sy="101000" algn="ctr" rotWithShape="0">
                    <a:srgbClr val="000000">
                      <a:alpha val="71000"/>
                    </a:srgbClr>
                  </a:outerShdw>
                </a:effectLst>
                <a:latin typeface="Gloucester MT Extra Condensed" panose="02030808020601010101" pitchFamily="18" charset="0"/>
              </a:rPr>
            </a:br>
            <a:r>
              <a:rPr lang="en-US" sz="6600">
                <a:ln>
                  <a:solidFill>
                    <a:schemeClr val="bg2"/>
                  </a:solidFill>
                </a:ln>
                <a:effectLst>
                  <a:outerShdw blurRad="177800" dir="5400000" sx="101000" sy="101000" algn="ctr" rotWithShape="0">
                    <a:srgbClr val="000000">
                      <a:alpha val="71000"/>
                    </a:srgbClr>
                  </a:outerShdw>
                </a:effectLst>
                <a:latin typeface="Gloucester MT Extra Condensed" panose="02030808020601010101" pitchFamily="18" charset="0"/>
              </a:rPr>
              <a:t>or nah?</a:t>
            </a:r>
          </a:p>
        </p:txBody>
      </p:sp>
      <p:pic>
        <p:nvPicPr>
          <p:cNvPr id="1026" name="Picture 2" descr="https://lh5.googleusercontent.com/DVgw25juKK9fFI3rOqjrY86RcGEtuUZVQnm9FOFXFy7e-58T3Ltfsp1p6Illb8LGt2eptbQEsU0O95yuEaF6Uf52PyaGGhWR-meOpa37uJiF31UD-3z8HhNC9qx-tHYApcG2weLtwq8">
            <a:extLst>
              <a:ext uri="{FF2B5EF4-FFF2-40B4-BE49-F238E27FC236}">
                <a16:creationId xmlns:a16="http://schemas.microsoft.com/office/drawing/2014/main" id="{56C2BD37-FFE6-48D2-AE6F-20771017A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922" y="5047385"/>
            <a:ext cx="1201238" cy="110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-AVXL7CFLghN3u6ZL6M8MA_me98gu_8CQjBTTKAfcuN82hpNG3HpPPoFvBKB3xEiH7OthXmx5chSUBnViFrSC1ypko1A2U9qjHuQdZPLRLTzskiyjGYZCrFLo_rXpg3nxQOV_bWQGE8">
            <a:extLst>
              <a:ext uri="{FF2B5EF4-FFF2-40B4-BE49-F238E27FC236}">
                <a16:creationId xmlns:a16="http://schemas.microsoft.com/office/drawing/2014/main" id="{AE989007-B8B8-43DB-A35B-6C1191D15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767" y="5047385"/>
            <a:ext cx="940429" cy="940429"/>
          </a:xfrm>
          <a:prstGeom prst="rect">
            <a:avLst/>
          </a:prstGeom>
          <a:noFill/>
          <a:effectLst>
            <a:outerShdw blurRad="50800" dist="152400" dir="1680000" sx="69000" sy="69000" algn="tl" rotWithShape="0">
              <a:schemeClr val="bg1">
                <a:alpha val="9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836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8FB3FE-C8F5-4DE2-86FC-2B69DE1C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717122"/>
            <a:ext cx="9905998" cy="6466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cap="none">
                <a:latin typeface="Calibri" panose="020F0502020204030204" pitchFamily="34" charset="0"/>
                <a:cs typeface="Calibri" panose="020F0502020204030204" pitchFamily="34" charset="0"/>
              </a:rPr>
              <a:t>PEP 551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CFEB65-842A-40F8-8521-A28E50E37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94360"/>
            <a:ext cx="9905999" cy="4514553"/>
          </a:xfrm>
          <a:effectLst/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Proposal for implementation of audit hooks for security for sysadmins</a:t>
            </a:r>
          </a:p>
          <a:p>
            <a:pPr lvl="1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Suggestions for OS specific features to integrate (AMSI, Script Block, syslog, 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auditd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Recommendation to modify entry point of Python executable in production</a:t>
            </a:r>
          </a:p>
          <a:p>
            <a:pPr lvl="1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Restrict importable modules</a:t>
            </a:r>
          </a:p>
          <a:p>
            <a:pPr lvl="1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Remove command line arguments (-m, -c)</a:t>
            </a:r>
          </a:p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Repeatedly suggests detecting code in hooks over prevention</a:t>
            </a:r>
          </a:p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Implement OS security features to protect modified Python</a:t>
            </a:r>
          </a:p>
          <a:p>
            <a:pPr lvl="1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Device Guard for Windows (EXE signing, catalog files)</a:t>
            </a:r>
          </a:p>
          <a:p>
            <a:pPr lvl="1"/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xattr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for *nix (add file attributes with hashes for permitted .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py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files)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2C14E6-2216-434E-A950-45C888BBA2A1}"/>
              </a:ext>
            </a:extLst>
          </p:cNvPr>
          <p:cNvCxnSpPr/>
          <p:nvPr/>
        </p:nvCxnSpPr>
        <p:spPr>
          <a:xfrm>
            <a:off x="1232852" y="1363733"/>
            <a:ext cx="99554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0FD22A-3249-42DF-BA6F-51F1A7028345}"/>
              </a:ext>
            </a:extLst>
          </p:cNvPr>
          <p:cNvSpPr txBox="1"/>
          <p:nvPr/>
        </p:nvSpPr>
        <p:spPr>
          <a:xfrm>
            <a:off x="7935688" y="6328247"/>
            <a:ext cx="4615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hlinkClick r:id="rId2"/>
              </a:rPr>
              <a:t>https://www.python.org/dev/peps/pep-0551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2501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8FB3FE-C8F5-4DE2-86FC-2B69DE1C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717122"/>
            <a:ext cx="9905998" cy="6466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cap="none">
                <a:latin typeface="Calibri" panose="020F0502020204030204" pitchFamily="34" charset="0"/>
                <a:cs typeface="Calibri" panose="020F0502020204030204" pitchFamily="34" charset="0"/>
              </a:rPr>
              <a:t>PEP 578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CFEB65-842A-40F8-8521-A28E50E37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94360"/>
            <a:ext cx="9905999" cy="4514553"/>
          </a:xfrm>
          <a:effectLst/>
        </p:spPr>
        <p:txBody>
          <a:bodyPr>
            <a:normAutofit/>
          </a:bodyPr>
          <a:lstStyle/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Discusses how audit hooks are implemented at runtime</a:t>
            </a:r>
          </a:p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Can implement in executable or inside of script:	</a:t>
            </a:r>
          </a:p>
          <a:p>
            <a:pPr marL="457200" lvl="1" indent="0">
              <a:buNone/>
            </a:pP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u="sng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 level APIs</a:t>
            </a: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				          </a:t>
            </a:r>
            <a:r>
              <a:rPr lang="en-US" u="sng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Python API</a:t>
            </a:r>
          </a:p>
          <a:p>
            <a:pPr marL="457200" lvl="1" indent="0">
              <a:buNone/>
            </a:pP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2C14E6-2216-434E-A950-45C888BBA2A1}"/>
              </a:ext>
            </a:extLst>
          </p:cNvPr>
          <p:cNvCxnSpPr/>
          <p:nvPr/>
        </p:nvCxnSpPr>
        <p:spPr>
          <a:xfrm>
            <a:off x="1232852" y="1363733"/>
            <a:ext cx="995548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0FD22A-3249-42DF-BA6F-51F1A7028345}"/>
              </a:ext>
            </a:extLst>
          </p:cNvPr>
          <p:cNvSpPr txBox="1"/>
          <p:nvPr/>
        </p:nvSpPr>
        <p:spPr>
          <a:xfrm>
            <a:off x="7935688" y="6328247"/>
            <a:ext cx="461567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https://www.python.org/dev/peps/pep-0578</a:t>
            </a:r>
            <a:endParaRPr lang="en-US" sz="1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sz="1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11AE3-0150-414B-9A44-2CC694102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265" y="4063019"/>
            <a:ext cx="3858163" cy="1680168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FF523-6DA0-4790-8AD6-55BA617C9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716" y="4063019"/>
            <a:ext cx="3979346" cy="1680168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2CB07-EF12-4463-B66A-B4A62C25689D}"/>
              </a:ext>
            </a:extLst>
          </p:cNvPr>
          <p:cNvSpPr txBox="1"/>
          <p:nvPr/>
        </p:nvSpPr>
        <p:spPr>
          <a:xfrm>
            <a:off x="1141412" y="3009063"/>
            <a:ext cx="4929318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Harder to implement (requires C knowledge)</a:t>
            </a:r>
          </a:p>
          <a:p>
            <a:pPr marL="285750" indent="-285750">
              <a:buFontTx/>
              <a:buChar char="-"/>
            </a:pP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Requires recompiling a new executable</a:t>
            </a:r>
          </a:p>
          <a:p>
            <a:pPr marL="285750" indent="-285750">
              <a:buFontTx/>
              <a:buChar char="-"/>
            </a:pP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Hooks will apply to all code run by new EXE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E098EA-921A-4745-B41A-E05369B2680B}"/>
              </a:ext>
            </a:extLst>
          </p:cNvPr>
          <p:cNvSpPr txBox="1"/>
          <p:nvPr/>
        </p:nvSpPr>
        <p:spPr>
          <a:xfrm>
            <a:off x="6070730" y="3009063"/>
            <a:ext cx="4929318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Easier to implement (written in Python)</a:t>
            </a:r>
          </a:p>
          <a:p>
            <a:pPr marL="285750" indent="-285750">
              <a:buFontTx/>
              <a:buChar char="-"/>
            </a:pP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 compiling required</a:t>
            </a:r>
          </a:p>
          <a:p>
            <a:pPr marL="285750" indent="-285750">
              <a:buFontTx/>
              <a:buChar char="-"/>
            </a:pP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Will only apply to script where implemented</a:t>
            </a:r>
          </a:p>
        </p:txBody>
      </p:sp>
    </p:spTree>
    <p:extLst>
      <p:ext uri="{BB962C8B-B14F-4D97-AF65-F5344CB8AC3E}">
        <p14:creationId xmlns:p14="http://schemas.microsoft.com/office/powerpoint/2010/main" val="389571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514CF8-D0FB-4EFB-8EBE-6E0990E91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8" y="150775"/>
            <a:ext cx="11615907" cy="6556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47AEE4-D0D2-44E6-8B5E-2F0D7B304E68}"/>
              </a:ext>
            </a:extLst>
          </p:cNvPr>
          <p:cNvSpPr txBox="1"/>
          <p:nvPr/>
        </p:nvSpPr>
        <p:spPr>
          <a:xfrm>
            <a:off x="8072846" y="6465209"/>
            <a:ext cx="50291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hlinkClick r:id="rId3"/>
              </a:rPr>
              <a:t>https://github.com/zooba/spython/tree/master/NetworkPrompt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165900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E005DB-68DA-438D-A3D2-CD3255E1E069}"/>
              </a:ext>
            </a:extLst>
          </p:cNvPr>
          <p:cNvSpPr txBox="1"/>
          <p:nvPr/>
        </p:nvSpPr>
        <p:spPr>
          <a:xfrm>
            <a:off x="7465425" y="6471938"/>
            <a:ext cx="4615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hlinkClick r:id="rId2"/>
              </a:rPr>
              <a:t>https://docs.python.org/3.8/library/audit_events.html</a:t>
            </a:r>
            <a:endParaRPr lang="en-US" sz="1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B37E0-CBE4-4780-BBAF-9A2C4164C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06" y="1468750"/>
            <a:ext cx="3766709" cy="45271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3649AB-7FA8-4A5B-B4A8-17D7774E6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515" y="1458541"/>
            <a:ext cx="4179101" cy="4537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CE1167-8AB9-42E6-997B-8F6EDFB95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616" y="2854250"/>
            <a:ext cx="3981487" cy="31416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25807D-404E-4AFB-A8D1-7DE6AF6B04E6}"/>
              </a:ext>
            </a:extLst>
          </p:cNvPr>
          <p:cNvSpPr/>
          <p:nvPr/>
        </p:nvSpPr>
        <p:spPr>
          <a:xfrm>
            <a:off x="153806" y="5120640"/>
            <a:ext cx="1442718" cy="202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5C4361-E4B1-47FA-A734-DDD023ECC2AC}"/>
              </a:ext>
            </a:extLst>
          </p:cNvPr>
          <p:cNvSpPr/>
          <p:nvPr/>
        </p:nvSpPr>
        <p:spPr>
          <a:xfrm>
            <a:off x="153806" y="2651776"/>
            <a:ext cx="1442718" cy="202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5DB3D0-5C2A-4F5A-87ED-179CFA859768}"/>
              </a:ext>
            </a:extLst>
          </p:cNvPr>
          <p:cNvSpPr/>
          <p:nvPr/>
        </p:nvSpPr>
        <p:spPr>
          <a:xfrm>
            <a:off x="3920515" y="4480560"/>
            <a:ext cx="1366266" cy="1515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9AB5D2-F192-4A56-9A80-C2E46751669E}"/>
              </a:ext>
            </a:extLst>
          </p:cNvPr>
          <p:cNvSpPr/>
          <p:nvPr/>
        </p:nvSpPr>
        <p:spPr>
          <a:xfrm>
            <a:off x="8099616" y="5625737"/>
            <a:ext cx="1524034" cy="370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D04FFF-6CB7-40EF-A3A5-7D29E7F61BCF}"/>
              </a:ext>
            </a:extLst>
          </p:cNvPr>
          <p:cNvSpPr/>
          <p:nvPr/>
        </p:nvSpPr>
        <p:spPr>
          <a:xfrm>
            <a:off x="8119944" y="3563910"/>
            <a:ext cx="1503705" cy="1916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F1A5BE-C3C9-4F9A-9EF6-6CA9900562DC}"/>
              </a:ext>
            </a:extLst>
          </p:cNvPr>
          <p:cNvSpPr/>
          <p:nvPr/>
        </p:nvSpPr>
        <p:spPr>
          <a:xfrm>
            <a:off x="3900188" y="2651776"/>
            <a:ext cx="1386594" cy="143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550D8C-5D53-455B-8D85-31FFCC87CBDB}"/>
              </a:ext>
            </a:extLst>
          </p:cNvPr>
          <p:cNvSpPr txBox="1"/>
          <p:nvPr/>
        </p:nvSpPr>
        <p:spPr>
          <a:xfrm>
            <a:off x="3572691" y="197227"/>
            <a:ext cx="582603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u="sng"/>
              <a:t>List of Audit Hooks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710695-83B0-4124-A505-01F2A5B6B008}"/>
              </a:ext>
            </a:extLst>
          </p:cNvPr>
          <p:cNvSpPr/>
          <p:nvPr/>
        </p:nvSpPr>
        <p:spPr>
          <a:xfrm>
            <a:off x="137104" y="4582105"/>
            <a:ext cx="1442718" cy="368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66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9C17BABC-80F3-4652-8CC1-28B526581E5A}"/>
              </a:ext>
            </a:extLst>
          </p:cNvPr>
          <p:cNvSpPr txBox="1">
            <a:spLocks/>
          </p:cNvSpPr>
          <p:nvPr/>
        </p:nvSpPr>
        <p:spPr>
          <a:xfrm>
            <a:off x="1783080" y="1724297"/>
            <a:ext cx="9448800" cy="3051669"/>
          </a:xfrm>
          <a:prstGeom prst="rect">
            <a:avLst/>
          </a:prstGeom>
          <a:effectLst>
            <a:outerShdw blurRad="50800" dist="50800" dir="5400000" sx="39000" sy="39000" algn="ctr" rotWithShape="0">
              <a:schemeClr val="accent4">
                <a:alpha val="43000"/>
              </a:scheme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>
                <a:ln>
                  <a:solidFill>
                    <a:schemeClr val="bg2"/>
                  </a:solidFill>
                </a:ln>
                <a:solidFill>
                  <a:schemeClr val="accent1"/>
                </a:solidFill>
                <a:effectLst>
                  <a:outerShdw blurRad="177800" dir="5400000" sx="101000" sy="101000" algn="ctr" rotWithShape="0">
                    <a:srgbClr val="000000">
                      <a:alpha val="71000"/>
                    </a:srgbClr>
                  </a:outerShdw>
                </a:effectLst>
                <a:latin typeface="Gloucester MT Extra Condensed" panose="02030808020601010101" pitchFamily="18" charset="0"/>
              </a:rPr>
              <a:t>DETECTION</a:t>
            </a:r>
            <a:br>
              <a:rPr lang="en-US" sz="6600">
                <a:ln>
                  <a:solidFill>
                    <a:schemeClr val="bg2"/>
                  </a:solidFill>
                </a:ln>
                <a:effectLst>
                  <a:outerShdw blurRad="177800" dir="5400000" sx="101000" sy="101000" algn="ctr" rotWithShape="0">
                    <a:srgbClr val="000000">
                      <a:alpha val="71000"/>
                    </a:srgbClr>
                  </a:outerShdw>
                </a:effectLst>
                <a:latin typeface="Gloucester MT Extra Condensed" panose="02030808020601010101" pitchFamily="18" charset="0"/>
              </a:rPr>
            </a:br>
            <a:br>
              <a:rPr lang="en-US" sz="6600">
                <a:ln>
                  <a:solidFill>
                    <a:schemeClr val="bg2"/>
                  </a:solidFill>
                </a:ln>
                <a:effectLst>
                  <a:outerShdw blurRad="177800" dir="5400000" sx="101000" sy="101000" algn="ctr" rotWithShape="0">
                    <a:srgbClr val="000000">
                      <a:alpha val="71000"/>
                    </a:srgbClr>
                  </a:outerShdw>
                </a:effectLst>
                <a:latin typeface="Gloucester MT Extra Condensed" panose="02030808020601010101" pitchFamily="18" charset="0"/>
              </a:rPr>
            </a:br>
            <a:r>
              <a:rPr lang="en-US" sz="6600">
                <a:ln>
                  <a:solidFill>
                    <a:schemeClr val="bg2"/>
                  </a:solidFill>
                </a:ln>
                <a:solidFill>
                  <a:schemeClr val="accent4"/>
                </a:solidFill>
                <a:effectLst>
                  <a:outerShdw blurRad="177800" dir="5400000" sx="101000" sy="101000" algn="ctr" rotWithShape="0">
                    <a:srgbClr val="000000">
                      <a:alpha val="71000"/>
                    </a:srgbClr>
                  </a:outerShdw>
                </a:effectLst>
                <a:latin typeface="Gloucester MT Extra Condensed" panose="02030808020601010101" pitchFamily="18" charset="0"/>
              </a:rPr>
              <a:t>PREVENTION</a:t>
            </a:r>
          </a:p>
        </p:txBody>
      </p:sp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62D9761E-3736-4CC4-8682-E9461D471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3874" y="1835331"/>
            <a:ext cx="914400" cy="914400"/>
          </a:xfrm>
          <a:prstGeom prst="rect">
            <a:avLst/>
          </a:prstGeom>
        </p:spPr>
      </p:pic>
      <p:pic>
        <p:nvPicPr>
          <p:cNvPr id="18" name="Graphic 17" descr="Close">
            <a:extLst>
              <a:ext uri="{FF2B5EF4-FFF2-40B4-BE49-F238E27FC236}">
                <a16:creationId xmlns:a16="http://schemas.microsoft.com/office/drawing/2014/main" id="{95274B03-5A9C-41B4-8DB3-F4A89228A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3874" y="36706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45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61C9-910E-4A7E-A1CC-1F082D73D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3485" y="1848394"/>
            <a:ext cx="9448800" cy="2981315"/>
          </a:xfrm>
          <a:effectLst>
            <a:outerShdw blurRad="50800" dist="50800" dir="5400000" sx="39000" sy="39000" algn="ctr" rotWithShape="0">
              <a:srgbClr val="000000">
                <a:alpha val="43137"/>
              </a:srgb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6600">
                <a:ln>
                  <a:solidFill>
                    <a:schemeClr val="bg2"/>
                  </a:solidFill>
                </a:ln>
                <a:effectLst>
                  <a:outerShdw blurRad="177800" dir="5400000" sx="101000" sy="101000" algn="ctr" rotWithShape="0">
                    <a:srgbClr val="000000">
                      <a:alpha val="71000"/>
                    </a:srgbClr>
                  </a:outerShdw>
                </a:effectLst>
                <a:latin typeface="Gloucester MT Extra Condensed" panose="02030808020601010101" pitchFamily="18" charset="0"/>
              </a:rPr>
              <a:t>Implementing</a:t>
            </a:r>
            <a:br>
              <a:rPr lang="en-US" sz="6600">
                <a:ln>
                  <a:solidFill>
                    <a:schemeClr val="bg2"/>
                  </a:solidFill>
                </a:ln>
                <a:effectLst>
                  <a:outerShdw blurRad="177800" dir="5400000" sx="101000" sy="101000" algn="ctr" rotWithShape="0">
                    <a:srgbClr val="000000">
                      <a:alpha val="71000"/>
                    </a:srgbClr>
                  </a:outerShdw>
                </a:effectLst>
                <a:latin typeface="Gloucester MT Extra Condensed" panose="02030808020601010101" pitchFamily="18" charset="0"/>
              </a:rPr>
            </a:br>
            <a:r>
              <a:rPr lang="en-US" sz="6600">
                <a:ln>
                  <a:solidFill>
                    <a:schemeClr val="bg2"/>
                  </a:solidFill>
                </a:ln>
                <a:effectLst>
                  <a:outerShdw blurRad="177800" dir="5400000" sx="101000" sy="101000" algn="ctr" rotWithShape="0">
                    <a:srgbClr val="000000">
                      <a:alpha val="71000"/>
                    </a:srgbClr>
                  </a:outerShdw>
                </a:effectLst>
                <a:latin typeface="Gloucester MT Extra Condensed" panose="02030808020601010101" pitchFamily="18" charset="0"/>
              </a:rPr>
              <a:t>audit hooks</a:t>
            </a:r>
            <a:br>
              <a:rPr lang="en-US" sz="6600">
                <a:ln>
                  <a:solidFill>
                    <a:schemeClr val="bg2"/>
                  </a:solidFill>
                </a:ln>
                <a:effectLst>
                  <a:outerShdw blurRad="177800" dir="5400000" sx="101000" sy="101000" algn="ctr" rotWithShape="0">
                    <a:srgbClr val="000000">
                      <a:alpha val="71000"/>
                    </a:srgbClr>
                  </a:outerShdw>
                </a:effectLst>
                <a:latin typeface="Gloucester MT Extra Condensed" panose="02030808020601010101" pitchFamily="18" charset="0"/>
              </a:rPr>
            </a:br>
            <a:r>
              <a:rPr lang="en-US" sz="6600">
                <a:ln>
                  <a:solidFill>
                    <a:schemeClr val="bg2"/>
                  </a:solidFill>
                </a:ln>
                <a:effectLst>
                  <a:outerShdw blurRad="177800" dir="5400000" sx="101000" sy="101000" algn="ctr" rotWithShape="0">
                    <a:srgbClr val="000000">
                      <a:alpha val="71000"/>
                    </a:srgbClr>
                  </a:outerShdw>
                </a:effectLst>
                <a:latin typeface="Gloucester MT Extra Condensed" panose="02030808020601010101" pitchFamily="18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90989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8FB3FE-C8F5-4DE2-86FC-2B69DE1C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717122"/>
            <a:ext cx="9905998" cy="6466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cap="none">
                <a:latin typeface="Calibri" panose="020F0502020204030204" pitchFamily="34" charset="0"/>
                <a:cs typeface="Calibri" panose="020F0502020204030204" pitchFamily="34" charset="0"/>
              </a:rPr>
              <a:t>How auditing works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CFEB65-842A-40F8-8521-A28E50E37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94360"/>
            <a:ext cx="9905999" cy="4514553"/>
          </a:xfrm>
          <a:effectLst/>
        </p:spPr>
        <p:txBody>
          <a:bodyPr>
            <a:normAutofit/>
          </a:bodyPr>
          <a:lstStyle/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When an action of interest is executed, Python determines whether or not the action matches an audit rule.</a:t>
            </a:r>
          </a:p>
          <a:p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All audit hooks are processed for all events.</a:t>
            </a:r>
          </a:p>
          <a:p>
            <a:pPr lvl="1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Opening a file is still passed to </a:t>
            </a:r>
            <a:r>
              <a:rPr lang="en-US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network_prompt_hook</a:t>
            </a: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function but won’t do anything since it doesn’t meet the defined condition.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2C14E6-2216-434E-A950-45C888BBA2A1}"/>
              </a:ext>
            </a:extLst>
          </p:cNvPr>
          <p:cNvCxnSpPr/>
          <p:nvPr/>
        </p:nvCxnSpPr>
        <p:spPr>
          <a:xfrm>
            <a:off x="1232852" y="1363733"/>
            <a:ext cx="99554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3E74E38-CF3B-47AD-863E-04723EEF5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658" y="2449301"/>
            <a:ext cx="6049219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8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9E9525-9887-45FE-A823-1A4DA7AEA6FB}"/>
              </a:ext>
            </a:extLst>
          </p:cNvPr>
          <p:cNvSpPr txBox="1"/>
          <p:nvPr/>
        </p:nvSpPr>
        <p:spPr>
          <a:xfrm>
            <a:off x="5175068" y="6535423"/>
            <a:ext cx="125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hlinkClick r:id="rId2"/>
              </a:rPr>
              <a:t>sysmodule.c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A98408-796B-41BC-96F5-2632795BE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13" y="39443"/>
            <a:ext cx="4310742" cy="66044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DCF0847-2C6E-4F10-832E-C938DE86B2D0}"/>
              </a:ext>
            </a:extLst>
          </p:cNvPr>
          <p:cNvSpPr/>
          <p:nvPr/>
        </p:nvSpPr>
        <p:spPr>
          <a:xfrm>
            <a:off x="586794" y="2730137"/>
            <a:ext cx="3768634" cy="1770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9479BA-54DA-4455-8509-D2D8C17F4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468" y="39443"/>
            <a:ext cx="3582889" cy="4689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512A77-C8E9-47EC-A104-B081E2577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8357" y="39443"/>
            <a:ext cx="3768634" cy="46873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4300F5-A434-4360-BC45-A29B532C072B}"/>
              </a:ext>
            </a:extLst>
          </p:cNvPr>
          <p:cNvSpPr/>
          <p:nvPr/>
        </p:nvSpPr>
        <p:spPr>
          <a:xfrm>
            <a:off x="4919308" y="37379"/>
            <a:ext cx="2787778" cy="171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0375B8-5E63-4EB5-9AF6-02003638CD21}"/>
              </a:ext>
            </a:extLst>
          </p:cNvPr>
          <p:cNvSpPr/>
          <p:nvPr/>
        </p:nvSpPr>
        <p:spPr>
          <a:xfrm>
            <a:off x="4963023" y="3860441"/>
            <a:ext cx="3185333" cy="8663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08BC35-7D45-4199-9894-DAA41A77C095}"/>
              </a:ext>
            </a:extLst>
          </p:cNvPr>
          <p:cNvSpPr/>
          <p:nvPr/>
        </p:nvSpPr>
        <p:spPr>
          <a:xfrm>
            <a:off x="8471178" y="37378"/>
            <a:ext cx="3185333" cy="8663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053ED8-4A53-4168-9AA9-C7A8206C7DBD}"/>
              </a:ext>
            </a:extLst>
          </p:cNvPr>
          <p:cNvSpPr/>
          <p:nvPr/>
        </p:nvSpPr>
        <p:spPr>
          <a:xfrm>
            <a:off x="8712926" y="1711235"/>
            <a:ext cx="2841260" cy="154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70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8FB3FE-C8F5-4DE2-86FC-2B69DE1C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717122"/>
            <a:ext cx="9905998" cy="6466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cap="none">
                <a:latin typeface="Calibri" panose="020F0502020204030204" pitchFamily="34" charset="0"/>
                <a:cs typeface="Calibri" panose="020F0502020204030204" pitchFamily="34" charset="0"/>
              </a:rPr>
              <a:t>Bypass Ideas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CFEB65-842A-40F8-8521-A28E50E37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94360"/>
            <a:ext cx="9905999" cy="4514553"/>
          </a:xfrm>
          <a:effectLst/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Audit hooks cannot be cleared once set but maybe we can:</a:t>
            </a:r>
          </a:p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Overwrite the head of the linked list to point to null</a:t>
            </a:r>
          </a:p>
          <a:p>
            <a:pPr lvl="1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Might be possible</a:t>
            </a:r>
          </a:p>
          <a:p>
            <a:pPr lvl="1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Attempting to locate the start of the linked list might be hard</a:t>
            </a:r>
          </a:p>
          <a:p>
            <a:pPr lvl="2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Disclaimer: I’m new to this level of exploit dev so it might be easy for some!</a:t>
            </a:r>
          </a:p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Overwrite the bytes in memory that calls the hook functions</a:t>
            </a:r>
          </a:p>
          <a:p>
            <a:pPr lvl="1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Smells a lot like PowerShell and AMSI bypassing</a:t>
            </a:r>
          </a:p>
          <a:p>
            <a:pPr lvl="2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Plenty of resources to draw inspiration from</a:t>
            </a: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2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https://www.mdsec.co.uk/2018/06/exploring-powershell-amsi-and-logging-evasion/</a:t>
            </a: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Significantly easier to determine address to overwrite</a:t>
            </a:r>
          </a:p>
          <a:p>
            <a:pPr lvl="1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WINNER!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2C14E6-2216-434E-A950-45C888BBA2A1}"/>
              </a:ext>
            </a:extLst>
          </p:cNvPr>
          <p:cNvCxnSpPr/>
          <p:nvPr/>
        </p:nvCxnSpPr>
        <p:spPr>
          <a:xfrm>
            <a:off x="1232852" y="1363733"/>
            <a:ext cx="99554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65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daddycocoaman.dev/media/pics/sysauditaddr.png">
            <a:extLst>
              <a:ext uri="{FF2B5EF4-FFF2-40B4-BE49-F238E27FC236}">
                <a16:creationId xmlns:a16="http://schemas.microsoft.com/office/drawing/2014/main" id="{8C699284-CDBF-4AA1-BBBE-70D8635A2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466" y="183156"/>
            <a:ext cx="7508970" cy="409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daddycocoaman.dev/media/pics/sysauditimportcheck.png">
            <a:extLst>
              <a:ext uri="{FF2B5EF4-FFF2-40B4-BE49-F238E27FC236}">
                <a16:creationId xmlns:a16="http://schemas.microsoft.com/office/drawing/2014/main" id="{5B151F7C-B037-484B-9845-88DF5AF97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64" y="4532811"/>
            <a:ext cx="7519972" cy="181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368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8FB3FE-C8F5-4DE2-86FC-2B69DE1C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806598"/>
            <a:ext cx="9905998" cy="5571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cap="none" err="1">
                <a:latin typeface="Calibri" panose="020F0502020204030204" pitchFamily="34" charset="0"/>
                <a:cs typeface="Calibri" panose="020F0502020204030204" pitchFamily="34" charset="0"/>
              </a:rPr>
              <a:t>getpass.getuser</a:t>
            </a:r>
            <a:r>
              <a:rPr lang="en-US" cap="none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CFEB65-842A-40F8-8521-A28E50E37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493025"/>
            <a:ext cx="9905999" cy="4313415"/>
          </a:xfrm>
          <a:effectLst/>
        </p:spPr>
        <p:txBody>
          <a:bodyPr>
            <a:normAutofit/>
          </a:bodyPr>
          <a:lstStyle/>
          <a:p>
            <a:pPr fontAlgn="base"/>
            <a:r>
              <a:rPr lang="en-US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Leron Gray</a:t>
            </a:r>
          </a:p>
          <a:p>
            <a:pPr lvl="1" fontAlgn="base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aka </a:t>
            </a:r>
            <a:r>
              <a:rPr lang="en-US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daddycocoaman</a:t>
            </a: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 fontAlgn="base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https://daddycocoaman.dev</a:t>
            </a: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 fontAlgn="base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https://github.com/daddycocoaman</a:t>
            </a: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fontAlgn="base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Ten year Navy veteran</a:t>
            </a:r>
          </a:p>
          <a:p>
            <a:pPr lvl="1" fontAlgn="base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Former NSA operator</a:t>
            </a:r>
          </a:p>
          <a:p>
            <a:pPr lvl="1" fontAlgn="base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Microsoft Azure Red Team</a:t>
            </a:r>
          </a:p>
          <a:p>
            <a:pPr lvl="1" fontAlgn="base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Lover of Python and Pythonic things</a:t>
            </a:r>
          </a:p>
          <a:p>
            <a:pPr lvl="1" fontAlgn="base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Also a nerdcore rapper (Ohm-I)</a:t>
            </a:r>
          </a:p>
          <a:p>
            <a:pPr lvl="2" fontAlgn="base"/>
            <a:r>
              <a:rPr lang="en-US" u="sng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https://mcohmi.com</a:t>
            </a: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83EF4A94-07E2-45A9-B174-E3D91B7EFD08}"/>
              </a:ext>
            </a:extLst>
          </p:cNvPr>
          <p:cNvSpPr txBox="1">
            <a:spLocks/>
          </p:cNvSpPr>
          <p:nvPr/>
        </p:nvSpPr>
        <p:spPr>
          <a:xfrm>
            <a:off x="1141411" y="806599"/>
            <a:ext cx="9905998" cy="5571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cap="none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5E0D47-846E-4214-BA2C-78EA22CB3761}"/>
              </a:ext>
            </a:extLst>
          </p:cNvPr>
          <p:cNvCxnSpPr/>
          <p:nvPr/>
        </p:nvCxnSpPr>
        <p:spPr>
          <a:xfrm>
            <a:off x="1232852" y="1363733"/>
            <a:ext cx="99554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82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s://daddycocoaman.dev/media/pics/sysaudithookcall.png">
            <a:extLst>
              <a:ext uri="{FF2B5EF4-FFF2-40B4-BE49-F238E27FC236}">
                <a16:creationId xmlns:a16="http://schemas.microsoft.com/office/drawing/2014/main" id="{ADC3A5BC-997F-4593-963D-C0E9077CA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47" y="2039847"/>
            <a:ext cx="10569312" cy="185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C3FD21-F62C-4299-9B7D-598C0925A9BB}"/>
              </a:ext>
            </a:extLst>
          </p:cNvPr>
          <p:cNvSpPr txBox="1"/>
          <p:nvPr/>
        </p:nvSpPr>
        <p:spPr>
          <a:xfrm>
            <a:off x="915847" y="4225835"/>
            <a:ext cx="10569312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EAX holds address to hook function</a:t>
            </a:r>
          </a:p>
          <a:p>
            <a:pPr marL="285750" indent="-285750">
              <a:buFontTx/>
              <a:buChar char="-"/>
            </a:pPr>
            <a:r>
              <a:rPr lang="en-US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</a:rPr>
              <a:t>call </a:t>
            </a:r>
            <a:r>
              <a:rPr lang="en-US" sz="240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</a:rPr>
              <a:t>eax</a:t>
            </a:r>
            <a:r>
              <a:rPr lang="en-US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can be overwritten with NOPs so that the function never gets called!</a:t>
            </a:r>
            <a:endParaRPr lang="en-US" sz="24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85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61C9-910E-4A7E-A1CC-1F082D73D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3485" y="1848394"/>
            <a:ext cx="9448800" cy="2981315"/>
          </a:xfrm>
          <a:effectLst>
            <a:outerShdw blurRad="50800" dist="50800" dir="5400000" sx="39000" sy="39000" algn="ctr" rotWithShape="0">
              <a:srgbClr val="000000">
                <a:alpha val="43137"/>
              </a:srgb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6600">
                <a:ln>
                  <a:solidFill>
                    <a:schemeClr val="bg2"/>
                  </a:solidFill>
                </a:ln>
                <a:effectLst>
                  <a:outerShdw blurRad="177800" dir="5400000" sx="101000" sy="101000" algn="ctr" rotWithShape="0">
                    <a:srgbClr val="000000">
                      <a:alpha val="71000"/>
                    </a:srgbClr>
                  </a:outerShdw>
                </a:effectLst>
                <a:latin typeface="Gloucester MT Extra Condensed" panose="02030808020601010101" pitchFamily="18" charset="0"/>
              </a:rPr>
              <a:t>BYPASSING</a:t>
            </a:r>
            <a:br>
              <a:rPr lang="en-US" sz="6600">
                <a:ln>
                  <a:solidFill>
                    <a:schemeClr val="bg2"/>
                  </a:solidFill>
                </a:ln>
                <a:effectLst>
                  <a:outerShdw blurRad="177800" dir="5400000" sx="101000" sy="101000" algn="ctr" rotWithShape="0">
                    <a:srgbClr val="000000">
                      <a:alpha val="71000"/>
                    </a:srgbClr>
                  </a:outerShdw>
                </a:effectLst>
                <a:latin typeface="Gloucester MT Extra Condensed" panose="02030808020601010101" pitchFamily="18" charset="0"/>
              </a:rPr>
            </a:br>
            <a:r>
              <a:rPr lang="en-US" sz="6600">
                <a:ln>
                  <a:solidFill>
                    <a:schemeClr val="bg2"/>
                  </a:solidFill>
                </a:ln>
                <a:effectLst>
                  <a:outerShdw blurRad="177800" dir="5400000" sx="101000" sy="101000" algn="ctr" rotWithShape="0">
                    <a:srgbClr val="000000">
                      <a:alpha val="71000"/>
                    </a:srgbClr>
                  </a:outerShdw>
                </a:effectLst>
                <a:latin typeface="Gloucester MT Extra Condensed" panose="02030808020601010101" pitchFamily="18" charset="0"/>
              </a:rPr>
              <a:t>audit hooks</a:t>
            </a:r>
            <a:br>
              <a:rPr lang="en-US" sz="6600">
                <a:ln>
                  <a:solidFill>
                    <a:schemeClr val="bg2"/>
                  </a:solidFill>
                </a:ln>
                <a:effectLst>
                  <a:outerShdw blurRad="177800" dir="5400000" sx="101000" sy="101000" algn="ctr" rotWithShape="0">
                    <a:srgbClr val="000000">
                      <a:alpha val="71000"/>
                    </a:srgbClr>
                  </a:outerShdw>
                </a:effectLst>
                <a:latin typeface="Gloucester MT Extra Condensed" panose="02030808020601010101" pitchFamily="18" charset="0"/>
              </a:rPr>
            </a:br>
            <a:r>
              <a:rPr lang="en-US" sz="6600">
                <a:ln>
                  <a:solidFill>
                    <a:schemeClr val="bg2"/>
                  </a:solidFill>
                </a:ln>
                <a:effectLst>
                  <a:outerShdw blurRad="177800" dir="5400000" sx="101000" sy="101000" algn="ctr" rotWithShape="0">
                    <a:srgbClr val="000000">
                      <a:alpha val="71000"/>
                    </a:srgbClr>
                  </a:outerShdw>
                </a:effectLst>
                <a:latin typeface="Gloucester MT Extra Condensed" panose="02030808020601010101" pitchFamily="18" charset="0"/>
              </a:rPr>
              <a:t>(Finally)</a:t>
            </a:r>
          </a:p>
        </p:txBody>
      </p:sp>
    </p:spTree>
    <p:extLst>
      <p:ext uri="{BB962C8B-B14F-4D97-AF65-F5344CB8AC3E}">
        <p14:creationId xmlns:p14="http://schemas.microsoft.com/office/powerpoint/2010/main" val="2880423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FB796B-B2D0-45CF-A178-CF1F73C9E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3662"/>
            <a:ext cx="5654314" cy="5980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FEE07-95A5-4F76-A53E-05147B7D2025}"/>
              </a:ext>
            </a:extLst>
          </p:cNvPr>
          <p:cNvSpPr txBox="1"/>
          <p:nvPr/>
        </p:nvSpPr>
        <p:spPr>
          <a:xfrm>
            <a:off x="2255520" y="1139428"/>
            <a:ext cx="507709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Extremely similar to AMSI bypasses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FD6FF-0543-43E7-8E23-34FF6622A718}"/>
              </a:ext>
            </a:extLst>
          </p:cNvPr>
          <p:cNvSpPr/>
          <p:nvPr/>
        </p:nvSpPr>
        <p:spPr>
          <a:xfrm>
            <a:off x="6146074" y="1038496"/>
            <a:ext cx="1554480" cy="76417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B3B6D4-8E62-4E76-87C3-A9787D0CB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520809"/>
              </p:ext>
            </p:extLst>
          </p:nvPr>
        </p:nvGraphicFramePr>
        <p:xfrm>
          <a:off x="381001" y="1508760"/>
          <a:ext cx="5558246" cy="34953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6893">
                  <a:extLst>
                    <a:ext uri="{9D8B030D-6E8A-4147-A177-3AD203B41FA5}">
                      <a16:colId xmlns:a16="http://schemas.microsoft.com/office/drawing/2014/main" val="4201841866"/>
                    </a:ext>
                  </a:extLst>
                </a:gridCol>
                <a:gridCol w="2108605">
                  <a:extLst>
                    <a:ext uri="{9D8B030D-6E8A-4147-A177-3AD203B41FA5}">
                      <a16:colId xmlns:a16="http://schemas.microsoft.com/office/drawing/2014/main" val="2973991316"/>
                    </a:ext>
                  </a:extLst>
                </a:gridCol>
                <a:gridCol w="1852748">
                  <a:extLst>
                    <a:ext uri="{9D8B030D-6E8A-4147-A177-3AD203B41FA5}">
                      <a16:colId xmlns:a16="http://schemas.microsoft.com/office/drawing/2014/main" val="3514989433"/>
                    </a:ext>
                  </a:extLst>
                </a:gridCol>
              </a:tblGrid>
              <a:tr h="38421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PYTHON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POWERSHELL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794533"/>
                  </a:ext>
                </a:extLst>
              </a:tr>
              <a:tr h="65200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Python38.dll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Amsi.dll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915266"/>
                  </a:ext>
                </a:extLst>
              </a:tr>
              <a:tr h="63238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Get 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PySys_Audit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AmsiScanBuffer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415219"/>
                  </a:ext>
                </a:extLst>
              </a:tr>
              <a:tr h="9123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Change memory permissions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79155"/>
                  </a:ext>
                </a:extLst>
              </a:tr>
              <a:tr h="9123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Overwrite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Bunch of Bytes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30995"/>
                  </a:ext>
                </a:extLst>
              </a:tr>
            </a:tbl>
          </a:graphicData>
        </a:graphic>
      </p:graphicFrame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EBD928DD-34B0-4E71-A6D6-96EC65410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5934" y="3275626"/>
            <a:ext cx="618308" cy="618308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13B7D535-863C-4F72-ACD3-AE4C10BFC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4069" y="3275626"/>
            <a:ext cx="618308" cy="6183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0BAA16-4B52-40CE-AF2F-4BC98DB4DF61}"/>
              </a:ext>
            </a:extLst>
          </p:cNvPr>
          <p:cNvSpPr txBox="1"/>
          <p:nvPr/>
        </p:nvSpPr>
        <p:spPr>
          <a:xfrm>
            <a:off x="441687" y="5173173"/>
            <a:ext cx="5410474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Note:</a:t>
            </a: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So far, different releases appear to have different offsets, so each version should be tested.</a:t>
            </a:r>
            <a:endParaRPr lang="en-US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435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8FB3FE-C8F5-4DE2-86FC-2B69DE1C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717122"/>
            <a:ext cx="9905998" cy="6466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cap="none">
                <a:latin typeface="Calibri" panose="020F0502020204030204" pitchFamily="34" charset="0"/>
                <a:cs typeface="Calibri" panose="020F0502020204030204" pitchFamily="34" charset="0"/>
              </a:rPr>
              <a:t>Detection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CFEB65-842A-40F8-8521-A28E50E37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94360"/>
            <a:ext cx="4808719" cy="5004408"/>
          </a:xfrm>
          <a:effectLst/>
        </p:spPr>
        <p:txBody>
          <a:bodyPr>
            <a:normAutofit fontScale="85000" lnSpcReduction="10000"/>
          </a:bodyPr>
          <a:lstStyle/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While this method works, it can be easily be detected.</a:t>
            </a:r>
          </a:p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All audit hooks are in effect until the call to </a:t>
            </a:r>
            <a:r>
              <a:rPr lang="en-US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  <a:cs typeface="Calibri" panose="020F0502020204030204" pitchFamily="34" charset="0"/>
              </a:rPr>
              <a:t>memmove</a:t>
            </a: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Proper logging with audit hooks provides insight on bypassing in this method.</a:t>
            </a:r>
          </a:p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However, might be hard for non-C programmers to implement.</a:t>
            </a:r>
          </a:p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It would be great if </a:t>
            </a:r>
            <a:r>
              <a:rPr lang="en-US" b="1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someone</a:t>
            </a: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came up with a template of audit options and actions to help sysadmins compile custom Python.</a:t>
            </a:r>
          </a:p>
          <a:p>
            <a:pPr lvl="1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Not me  </a:t>
            </a:r>
          </a:p>
          <a:p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2C14E6-2216-434E-A950-45C888BBA2A1}"/>
              </a:ext>
            </a:extLst>
          </p:cNvPr>
          <p:cNvCxnSpPr/>
          <p:nvPr/>
        </p:nvCxnSpPr>
        <p:spPr>
          <a:xfrm>
            <a:off x="1232852" y="1363733"/>
            <a:ext cx="99554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4F867C-CA9B-4884-B0A1-FFAB344E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252" y="1449551"/>
            <a:ext cx="4533085" cy="47944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64484C-7B79-49EB-B18C-F2C9C42011AA}"/>
              </a:ext>
            </a:extLst>
          </p:cNvPr>
          <p:cNvSpPr/>
          <p:nvPr/>
        </p:nvSpPr>
        <p:spPr>
          <a:xfrm>
            <a:off x="6655252" y="1449551"/>
            <a:ext cx="1228182" cy="261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705CDC-F3F0-4ED8-A45B-735BA6989E59}"/>
              </a:ext>
            </a:extLst>
          </p:cNvPr>
          <p:cNvSpPr/>
          <p:nvPr/>
        </p:nvSpPr>
        <p:spPr>
          <a:xfrm>
            <a:off x="6929846" y="3873136"/>
            <a:ext cx="2788920" cy="163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B050B7-B95A-46D0-940C-B82131D6B038}"/>
              </a:ext>
            </a:extLst>
          </p:cNvPr>
          <p:cNvSpPr/>
          <p:nvPr/>
        </p:nvSpPr>
        <p:spPr>
          <a:xfrm>
            <a:off x="7101840" y="4150054"/>
            <a:ext cx="2910839" cy="163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6509C2-D8C2-4C53-B372-6DB037C4D216}"/>
              </a:ext>
            </a:extLst>
          </p:cNvPr>
          <p:cNvSpPr/>
          <p:nvPr/>
        </p:nvSpPr>
        <p:spPr>
          <a:xfrm>
            <a:off x="7685314" y="5058591"/>
            <a:ext cx="3503023" cy="163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9EB353-778A-479E-9730-ECF5EF6493FA}"/>
              </a:ext>
            </a:extLst>
          </p:cNvPr>
          <p:cNvSpPr/>
          <p:nvPr/>
        </p:nvSpPr>
        <p:spPr>
          <a:xfrm>
            <a:off x="6929847" y="5885484"/>
            <a:ext cx="2076994" cy="163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3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61C9-910E-4A7E-A1CC-1F082D73D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823" y="2808514"/>
            <a:ext cx="9448800" cy="1240972"/>
          </a:xfrm>
          <a:effectLst>
            <a:outerShdw blurRad="50800" dist="50800" dir="5400000" sx="39000" sy="39000" algn="ctr" rotWithShape="0">
              <a:srgbClr val="000000">
                <a:alpha val="43137"/>
              </a:srgb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6600">
                <a:ln>
                  <a:solidFill>
                    <a:schemeClr val="bg2"/>
                  </a:solidFill>
                </a:ln>
                <a:effectLst>
                  <a:outerShdw blurRad="177800" dir="5400000" sx="101000" sy="101000" algn="ctr" rotWithShape="0">
                    <a:srgbClr val="000000">
                      <a:alpha val="71000"/>
                    </a:srgbClr>
                  </a:outerShdw>
                </a:effectLst>
                <a:latin typeface="Gloucester MT Extra Condensed" panose="02030808020601010101" pitchFamily="18" charset="0"/>
              </a:rPr>
              <a:t>A Step Further</a:t>
            </a:r>
          </a:p>
        </p:txBody>
      </p:sp>
    </p:spTree>
    <p:extLst>
      <p:ext uri="{BB962C8B-B14F-4D97-AF65-F5344CB8AC3E}">
        <p14:creationId xmlns:p14="http://schemas.microsoft.com/office/powerpoint/2010/main" val="3609829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8FB3FE-C8F5-4DE2-86FC-2B69DE1C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717122"/>
            <a:ext cx="9905998" cy="6466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cap="none">
                <a:latin typeface="Calibri" panose="020F0502020204030204" pitchFamily="34" charset="0"/>
                <a:cs typeface="Calibri" panose="020F0502020204030204" pitchFamily="34" charset="0"/>
              </a:rPr>
              <a:t>A step further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CFEB65-842A-40F8-8521-A28E50E37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94360"/>
            <a:ext cx="9905999" cy="4514553"/>
          </a:xfrm>
          <a:effectLst/>
        </p:spPr>
        <p:txBody>
          <a:bodyPr>
            <a:normAutofit/>
          </a:bodyPr>
          <a:lstStyle/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Since the bypass is easy to detect until bytes are patched, is there any other method to bypass?</a:t>
            </a:r>
          </a:p>
          <a:p>
            <a:pPr lvl="1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Might be other ways to load and patch DLLs</a:t>
            </a:r>
          </a:p>
          <a:p>
            <a:pPr lvl="1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But they still have to run in context of Python interpreter</a:t>
            </a:r>
          </a:p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Can we run Python without running a Python executable?</a:t>
            </a:r>
          </a:p>
          <a:p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2C14E6-2216-434E-A950-45C888BBA2A1}"/>
              </a:ext>
            </a:extLst>
          </p:cNvPr>
          <p:cNvCxnSpPr/>
          <p:nvPr/>
        </p:nvCxnSpPr>
        <p:spPr>
          <a:xfrm>
            <a:off x="1232852" y="1363733"/>
            <a:ext cx="99554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0" name="Picture 2" descr="Image result for thinking black guy meme">
            <a:extLst>
              <a:ext uri="{FF2B5EF4-FFF2-40B4-BE49-F238E27FC236}">
                <a16:creationId xmlns:a16="http://schemas.microsoft.com/office/drawing/2014/main" id="{28D04776-E2EB-497A-BC58-4D33522D6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199" y="4040967"/>
            <a:ext cx="3782423" cy="212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34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28C4049-B3B0-4373-B7C1-66C9C9C5C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44" y="2754955"/>
            <a:ext cx="11288700" cy="292458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18FB3FE-C8F5-4DE2-86FC-2B69DE1C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717122"/>
            <a:ext cx="9905998" cy="6466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b="1" cap="none">
                <a:latin typeface="Calibri" panose="020F0502020204030204" pitchFamily="34" charset="0"/>
                <a:cs typeface="Calibri" panose="020F0502020204030204" pitchFamily="34" charset="0"/>
              </a:rPr>
              <a:t>THE ANSWER IS YES!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2C14E6-2216-434E-A950-45C888BBA2A1}"/>
              </a:ext>
            </a:extLst>
          </p:cNvPr>
          <p:cNvCxnSpPr/>
          <p:nvPr/>
        </p:nvCxnSpPr>
        <p:spPr>
          <a:xfrm>
            <a:off x="1232852" y="1363733"/>
            <a:ext cx="99554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A5318EC-89CF-4128-8E15-2B0D4A071806}"/>
              </a:ext>
            </a:extLst>
          </p:cNvPr>
          <p:cNvSpPr txBox="1"/>
          <p:nvPr/>
        </p:nvSpPr>
        <p:spPr>
          <a:xfrm>
            <a:off x="8451670" y="6452345"/>
            <a:ext cx="3494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hlinkClick r:id="rId3"/>
              </a:rPr>
              <a:t>https://github.com/pythonnet/pythonnet</a:t>
            </a:r>
            <a:endParaRPr lang="en-US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31611-6961-4BAC-8007-19873B5A5CB9}"/>
              </a:ext>
            </a:extLst>
          </p:cNvPr>
          <p:cNvSpPr txBox="1"/>
          <p:nvPr/>
        </p:nvSpPr>
        <p:spPr>
          <a:xfrm>
            <a:off x="1232852" y="1534886"/>
            <a:ext cx="9955485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pythonnet</a:t>
            </a: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- Python package that allows access to .NET Common Runtime Language (CLR) from </a:t>
            </a:r>
            <a:r>
              <a:rPr lang="en-US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CPython</a:t>
            </a: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NOT an </a:t>
            </a:r>
            <a:r>
              <a:rPr lang="en-US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IronPython</a:t>
            </a: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implementation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Syntax is similar to </a:t>
            </a:r>
            <a:r>
              <a:rPr lang="en-US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IronPython</a:t>
            </a: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but still remains a </a:t>
            </a:r>
            <a:r>
              <a:rPr lang="en-US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CPython</a:t>
            </a: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implementation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Does not officially support Python 3.8 yet but development wheel can be installed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FD9285-EBB6-4F8D-9465-F74956D9F808}"/>
              </a:ext>
            </a:extLst>
          </p:cNvPr>
          <p:cNvSpPr/>
          <p:nvPr/>
        </p:nvSpPr>
        <p:spPr>
          <a:xfrm>
            <a:off x="1141412" y="2756179"/>
            <a:ext cx="1042024" cy="16376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B9F558-FC06-494B-A1DB-E31B1C6A374B}"/>
              </a:ext>
            </a:extLst>
          </p:cNvPr>
          <p:cNvSpPr/>
          <p:nvPr/>
        </p:nvSpPr>
        <p:spPr>
          <a:xfrm>
            <a:off x="1141412" y="3183464"/>
            <a:ext cx="3430588" cy="24553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8E156C-B707-407F-B2CB-AEA5861DD01E}"/>
              </a:ext>
            </a:extLst>
          </p:cNvPr>
          <p:cNvSpPr txBox="1"/>
          <p:nvPr/>
        </p:nvSpPr>
        <p:spPr>
          <a:xfrm>
            <a:off x="3978228" y="5898347"/>
            <a:ext cx="4232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n>
                  <a:solidFill>
                    <a:schemeClr val="bg2"/>
                  </a:solidFill>
                </a:ln>
                <a:effectLst>
                  <a:outerShdw blurRad="177800" dir="5400000" sx="101000" sy="101000" algn="ctr" rotWithShape="0">
                    <a:srgbClr val="000000">
                      <a:alpha val="71000"/>
                    </a:srgbClr>
                  </a:outerShdw>
                </a:effectLst>
                <a:latin typeface="Gloucester MT Extra Condensed" panose="02030808020601010101" pitchFamily="18" charset="0"/>
              </a:rPr>
              <a:t>BUT WAIT THERE’S MORE!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10201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8FB3FE-C8F5-4DE2-86FC-2B69DE1C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717122"/>
            <a:ext cx="9905998" cy="6466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cap="none">
                <a:latin typeface="Calibri" panose="020F0502020204030204" pitchFamily="34" charset="0"/>
                <a:cs typeface="Calibri" panose="020F0502020204030204" pitchFamily="34" charset="0"/>
              </a:rPr>
              <a:t>Embedding Python in .NET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2C14E6-2216-434E-A950-45C888BBA2A1}"/>
              </a:ext>
            </a:extLst>
          </p:cNvPr>
          <p:cNvCxnSpPr/>
          <p:nvPr/>
        </p:nvCxnSpPr>
        <p:spPr>
          <a:xfrm>
            <a:off x="1232852" y="1363733"/>
            <a:ext cx="99554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A5318EC-89CF-4128-8E15-2B0D4A071806}"/>
              </a:ext>
            </a:extLst>
          </p:cNvPr>
          <p:cNvSpPr txBox="1"/>
          <p:nvPr/>
        </p:nvSpPr>
        <p:spPr>
          <a:xfrm>
            <a:off x="8451670" y="6452345"/>
            <a:ext cx="3494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hlinkClick r:id="rId2"/>
              </a:rPr>
              <a:t>https://github.com/pythonnet/pythonnet</a:t>
            </a:r>
            <a:endParaRPr lang="en-US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31611-6961-4BAC-8007-19873B5A5CB9}"/>
              </a:ext>
            </a:extLst>
          </p:cNvPr>
          <p:cNvSpPr txBox="1"/>
          <p:nvPr/>
        </p:nvSpPr>
        <p:spPr>
          <a:xfrm>
            <a:off x="1232852" y="1534886"/>
            <a:ext cx="9955485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pythonnet</a:t>
            </a: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also comes with a .NET assembly that can be used with .NET languages to run Python.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Python types are written in C# in source code and are compiled as part of .NET assembly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Requirement: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PATH variable must include directory with Python runtime installed (python3X.dll)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281A8-FC4C-4F9B-B8A5-68761D713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190" y="2914235"/>
            <a:ext cx="4815251" cy="37481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EBD2FA-D3A2-42C2-907B-4BE3E66DC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306" y="3530371"/>
            <a:ext cx="3220447" cy="196864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092F71-A9E3-4F89-9ED4-5B02AB8CC249}"/>
              </a:ext>
            </a:extLst>
          </p:cNvPr>
          <p:cNvSpPr/>
          <p:nvPr/>
        </p:nvSpPr>
        <p:spPr>
          <a:xfrm>
            <a:off x="1965343" y="3257188"/>
            <a:ext cx="1036095" cy="1718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FF"/>
              </a:highlight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EAFB8B-300C-4F1C-A77B-2B5C5C70E839}"/>
              </a:ext>
            </a:extLst>
          </p:cNvPr>
          <p:cNvCxnSpPr>
            <a:cxnSpLocks/>
          </p:cNvCxnSpPr>
          <p:nvPr/>
        </p:nvCxnSpPr>
        <p:spPr>
          <a:xfrm flipH="1" flipV="1">
            <a:off x="3016537" y="3346504"/>
            <a:ext cx="424279" cy="9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23CD633-5253-41B6-8A43-3C559198825E}"/>
              </a:ext>
            </a:extLst>
          </p:cNvPr>
          <p:cNvSpPr txBox="1"/>
          <p:nvPr/>
        </p:nvSpPr>
        <p:spPr>
          <a:xfrm>
            <a:off x="3386677" y="3202686"/>
            <a:ext cx="3286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Allows code to be passed to Python’s GIL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87D3F4-4196-43FF-9CDA-762A0B33ECA7}"/>
              </a:ext>
            </a:extLst>
          </p:cNvPr>
          <p:cNvSpPr/>
          <p:nvPr/>
        </p:nvSpPr>
        <p:spPr>
          <a:xfrm>
            <a:off x="3001439" y="3584879"/>
            <a:ext cx="1254808" cy="17181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E731273-1E47-4173-A37E-B7D26B3315E7}"/>
              </a:ext>
            </a:extLst>
          </p:cNvPr>
          <p:cNvCxnSpPr>
            <a:cxnSpLocks/>
          </p:cNvCxnSpPr>
          <p:nvPr/>
        </p:nvCxnSpPr>
        <p:spPr>
          <a:xfrm flipH="1">
            <a:off x="4256246" y="3672559"/>
            <a:ext cx="431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057568-D1F7-4B80-B97D-92396879038F}"/>
              </a:ext>
            </a:extLst>
          </p:cNvPr>
          <p:cNvSpPr txBox="1"/>
          <p:nvPr/>
        </p:nvSpPr>
        <p:spPr>
          <a:xfrm>
            <a:off x="4593339" y="3534059"/>
            <a:ext cx="1882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We can import!</a:t>
            </a:r>
          </a:p>
        </p:txBody>
      </p:sp>
    </p:spTree>
    <p:extLst>
      <p:ext uri="{BB962C8B-B14F-4D97-AF65-F5344CB8AC3E}">
        <p14:creationId xmlns:p14="http://schemas.microsoft.com/office/powerpoint/2010/main" val="219476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0" grpId="0" animBg="1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8FB3FE-C8F5-4DE2-86FC-2B69DE1C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717122"/>
            <a:ext cx="9905998" cy="6466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cap="none">
                <a:latin typeface="Calibri" panose="020F0502020204030204" pitchFamily="34" charset="0"/>
                <a:cs typeface="Calibri" panose="020F0502020204030204" pitchFamily="34" charset="0"/>
              </a:rPr>
              <a:t>Embedding Python in .NET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2C14E6-2216-434E-A950-45C888BBA2A1}"/>
              </a:ext>
            </a:extLst>
          </p:cNvPr>
          <p:cNvCxnSpPr/>
          <p:nvPr/>
        </p:nvCxnSpPr>
        <p:spPr>
          <a:xfrm>
            <a:off x="1232852" y="1363733"/>
            <a:ext cx="99554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https://lh4.googleusercontent.com/-AVXL7CFLghN3u6ZL6M8MA_me98gu_8CQjBTTKAfcuN82hpNG3HpPPoFvBKB3xEiH7OthXmx5chSUBnViFrSC1ypko1A2U9qjHuQdZPLRLTzskiyjGYZCrFLo_rXpg3nxQOV_bWQGE8">
            <a:extLst>
              <a:ext uri="{FF2B5EF4-FFF2-40B4-BE49-F238E27FC236}">
                <a16:creationId xmlns:a16="http://schemas.microsoft.com/office/drawing/2014/main" id="{D9237536-61F8-4A94-955B-F96532566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52" y="1455099"/>
            <a:ext cx="646330" cy="646330"/>
          </a:xfrm>
          <a:prstGeom prst="rect">
            <a:avLst/>
          </a:prstGeom>
          <a:noFill/>
          <a:effectLst>
            <a:outerShdw blurRad="50800" dist="152400" dir="1680000" sx="69000" sy="69000" algn="tl" rotWithShape="0">
              <a:schemeClr val="bg1">
                <a:alpha val="9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3FE148-76C5-4C7C-AA26-EF50BD60C35F}"/>
              </a:ext>
            </a:extLst>
          </p:cNvPr>
          <p:cNvSpPr txBox="1"/>
          <p:nvPr/>
        </p:nvSpPr>
        <p:spPr>
          <a:xfrm>
            <a:off x="1879182" y="1455098"/>
            <a:ext cx="511665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/>
              <a:t>We could use C# to write this code but I like </a:t>
            </a:r>
            <a:r>
              <a:rPr lang="en-US" err="1"/>
              <a:t>Boolang</a:t>
            </a:r>
            <a:r>
              <a:rPr lang="en-US"/>
              <a:t>.</a:t>
            </a:r>
            <a:br>
              <a:rPr lang="en-US"/>
            </a:br>
            <a:r>
              <a:rPr lang="en-US">
                <a:hlinkClick r:id="rId4"/>
              </a:rPr>
              <a:t>https://github.com/boo-lang/boo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BBE003-1403-40EB-B7E7-528D2DEC4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852" y="2192793"/>
            <a:ext cx="6778073" cy="40855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7C990E-A06D-43EB-8EE8-C2C6F2C5F135}"/>
              </a:ext>
            </a:extLst>
          </p:cNvPr>
          <p:cNvSpPr txBox="1"/>
          <p:nvPr/>
        </p:nvSpPr>
        <p:spPr>
          <a:xfrm>
            <a:off x="8170817" y="2101429"/>
            <a:ext cx="3122023" cy="424731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Unfortunately, the current versions of Python.Runtime.dll do not work yet with Python 3.8.</a:t>
            </a:r>
            <a:b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But we can still create this proof of concept for running Python without touching the Python EXE.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All we need to do is point the PATH variable for the process to a Python installation folder.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HMMMMMM…….</a:t>
            </a:r>
          </a:p>
        </p:txBody>
      </p:sp>
    </p:spTree>
    <p:extLst>
      <p:ext uri="{BB962C8B-B14F-4D97-AF65-F5344CB8AC3E}">
        <p14:creationId xmlns:p14="http://schemas.microsoft.com/office/powerpoint/2010/main" val="339044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8FB3FE-C8F5-4DE2-86FC-2B69DE1C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717122"/>
            <a:ext cx="9905998" cy="6466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cap="none">
                <a:latin typeface="Calibri" panose="020F0502020204030204" pitchFamily="34" charset="0"/>
                <a:cs typeface="Calibri" panose="020F0502020204030204" pitchFamily="34" charset="0"/>
              </a:rPr>
              <a:t>PATH Variable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2C14E6-2216-434E-A950-45C888BBA2A1}"/>
              </a:ext>
            </a:extLst>
          </p:cNvPr>
          <p:cNvCxnSpPr/>
          <p:nvPr/>
        </p:nvCxnSpPr>
        <p:spPr>
          <a:xfrm>
            <a:off x="1232852" y="1363733"/>
            <a:ext cx="99554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7C990E-A06D-43EB-8EE8-C2C6F2C5F135}"/>
              </a:ext>
            </a:extLst>
          </p:cNvPr>
          <p:cNvSpPr txBox="1"/>
          <p:nvPr/>
        </p:nvSpPr>
        <p:spPr>
          <a:xfrm>
            <a:off x="1141412" y="1474412"/>
            <a:ext cx="10001205" cy="1107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PATH variable can be set to any folder on disk.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…or a network share</a:t>
            </a:r>
          </a:p>
          <a:p>
            <a:endParaRPr lang="en-US"/>
          </a:p>
        </p:txBody>
      </p:sp>
      <p:pic>
        <p:nvPicPr>
          <p:cNvPr id="25604" name="Picture 4" descr="Image result for thinking emoji">
            <a:extLst>
              <a:ext uri="{FF2B5EF4-FFF2-40B4-BE49-F238E27FC236}">
                <a16:creationId xmlns:a16="http://schemas.microsoft.com/office/drawing/2014/main" id="{14EC12BC-569C-49AE-A375-D0E9C7051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091" y="2582408"/>
            <a:ext cx="3120640" cy="3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31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8FB3FE-C8F5-4DE2-86FC-2B69DE1C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806598"/>
            <a:ext cx="9905998" cy="5571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cap="none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CFEB65-842A-40F8-8521-A28E50E37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493025"/>
            <a:ext cx="9905999" cy="43134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fontAlgn="base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Python 2 vs 3</a:t>
            </a:r>
          </a:p>
          <a:p>
            <a:pPr fontAlgn="base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Python 3 Features</a:t>
            </a:r>
          </a:p>
          <a:p>
            <a:pPr fontAlgn="base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Summary of PEP 578/551</a:t>
            </a:r>
          </a:p>
          <a:p>
            <a:pPr fontAlgn="base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Implementing audit hooks</a:t>
            </a:r>
          </a:p>
          <a:p>
            <a:pPr fontAlgn="base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Bypassing audit hooks (for Windows)</a:t>
            </a:r>
          </a:p>
          <a:p>
            <a:pPr fontAlgn="base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A step further</a:t>
            </a:r>
          </a:p>
          <a:p>
            <a:pPr lvl="1" fontAlgn="base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It’s dope, I promise</a:t>
            </a:r>
          </a:p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83EF4A94-07E2-45A9-B174-E3D91B7EFD08}"/>
              </a:ext>
            </a:extLst>
          </p:cNvPr>
          <p:cNvSpPr txBox="1">
            <a:spLocks/>
          </p:cNvSpPr>
          <p:nvPr/>
        </p:nvSpPr>
        <p:spPr>
          <a:xfrm>
            <a:off x="1141411" y="806599"/>
            <a:ext cx="9905998" cy="5571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cap="none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5E0D47-846E-4214-BA2C-78EA22CB3761}"/>
              </a:ext>
            </a:extLst>
          </p:cNvPr>
          <p:cNvCxnSpPr/>
          <p:nvPr/>
        </p:nvCxnSpPr>
        <p:spPr>
          <a:xfrm>
            <a:off x="1232852" y="1363733"/>
            <a:ext cx="99554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482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8FB3FE-C8F5-4DE2-86FC-2B69DE1C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717122"/>
            <a:ext cx="9905998" cy="6466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cap="none">
                <a:latin typeface="Calibri" panose="020F0502020204030204" pitchFamily="34" charset="0"/>
                <a:cs typeface="Calibri" panose="020F0502020204030204" pitchFamily="34" charset="0"/>
              </a:rPr>
              <a:t>Python across a Network Share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2C14E6-2216-434E-A950-45C888BBA2A1}"/>
              </a:ext>
            </a:extLst>
          </p:cNvPr>
          <p:cNvCxnSpPr/>
          <p:nvPr/>
        </p:nvCxnSpPr>
        <p:spPr>
          <a:xfrm>
            <a:off x="1232852" y="1363733"/>
            <a:ext cx="99554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7C990E-A06D-43EB-8EE8-C2C6F2C5F135}"/>
              </a:ext>
            </a:extLst>
          </p:cNvPr>
          <p:cNvSpPr txBox="1"/>
          <p:nvPr/>
        </p:nvSpPr>
        <p:spPr>
          <a:xfrm>
            <a:off x="1141412" y="1474412"/>
            <a:ext cx="10001205" cy="1107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PATH variable can be set to \\SERVER\Share, just as long as it points to a Python 3.X install!</a:t>
            </a:r>
          </a:p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FB6EC5-D493-4C62-A57A-DBC80862D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763" y="2262262"/>
            <a:ext cx="7060474" cy="420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3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AA2BA3-35BF-4B6F-920F-7FBA6E24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991" y="195662"/>
            <a:ext cx="7656622" cy="58527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104E47-4C3E-4D15-BB32-BC4C2F15CE24}"/>
              </a:ext>
            </a:extLst>
          </p:cNvPr>
          <p:cNvSpPr txBox="1"/>
          <p:nvPr/>
        </p:nvSpPr>
        <p:spPr>
          <a:xfrm>
            <a:off x="3517055" y="6159137"/>
            <a:ext cx="5267276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Extremely noisy cleartext traffic. </a:t>
            </a: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Wingdings" panose="05000000000000000000" pitchFamily="2" charset="2"/>
              </a:rPr>
              <a:t>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But if we can use SMB, maybe we can use WebDAV!</a:t>
            </a:r>
          </a:p>
        </p:txBody>
      </p:sp>
    </p:spTree>
    <p:extLst>
      <p:ext uri="{BB962C8B-B14F-4D97-AF65-F5344CB8AC3E}">
        <p14:creationId xmlns:p14="http://schemas.microsoft.com/office/powerpoint/2010/main" val="101636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8FB3FE-C8F5-4DE2-86FC-2B69DE1C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717122"/>
            <a:ext cx="9905998" cy="6466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cap="none">
                <a:latin typeface="Calibri" panose="020F0502020204030204" pitchFamily="34" charset="0"/>
                <a:cs typeface="Calibri" panose="020F0502020204030204" pitchFamily="34" charset="0"/>
              </a:rPr>
              <a:t>Python across WebDAV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2C14E6-2216-434E-A950-45C888BBA2A1}"/>
              </a:ext>
            </a:extLst>
          </p:cNvPr>
          <p:cNvCxnSpPr/>
          <p:nvPr/>
        </p:nvCxnSpPr>
        <p:spPr>
          <a:xfrm>
            <a:off x="1232852" y="1363733"/>
            <a:ext cx="99554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7C990E-A06D-43EB-8EE8-C2C6F2C5F135}"/>
              </a:ext>
            </a:extLst>
          </p:cNvPr>
          <p:cNvSpPr txBox="1"/>
          <p:nvPr/>
        </p:nvSpPr>
        <p:spPr>
          <a:xfrm>
            <a:off x="1140322" y="1344360"/>
            <a:ext cx="10001205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PATH variable can be set to \\SERVER@Port. (SSL optional)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27055-AC11-410B-AE2C-91DF08323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52" y="1786651"/>
            <a:ext cx="5237648" cy="5006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E65850-3E6D-48BB-A54F-743C9CB66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848" y="1786651"/>
            <a:ext cx="5775551" cy="49341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2526D6-747E-4FD5-B631-D8115DDD4D98}"/>
              </a:ext>
            </a:extLst>
          </p:cNvPr>
          <p:cNvSpPr/>
          <p:nvPr/>
        </p:nvSpPr>
        <p:spPr>
          <a:xfrm>
            <a:off x="858351" y="6423736"/>
            <a:ext cx="1342739" cy="3693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9A7067-492E-451D-AE20-7B600981FB9A}"/>
              </a:ext>
            </a:extLst>
          </p:cNvPr>
          <p:cNvSpPr/>
          <p:nvPr/>
        </p:nvSpPr>
        <p:spPr>
          <a:xfrm>
            <a:off x="9488546" y="2455817"/>
            <a:ext cx="2059020" cy="9209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AC8E64-872E-42CA-A46A-A6E1CE4AB22A}"/>
              </a:ext>
            </a:extLst>
          </p:cNvPr>
          <p:cNvSpPr/>
          <p:nvPr/>
        </p:nvSpPr>
        <p:spPr>
          <a:xfrm>
            <a:off x="1076065" y="4022348"/>
            <a:ext cx="5019935" cy="70640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3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8FB3FE-C8F5-4DE2-86FC-2B69DE1C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717122"/>
            <a:ext cx="9905998" cy="6466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cap="none">
                <a:latin typeface="Calibri" panose="020F0502020204030204" pitchFamily="34" charset="0"/>
                <a:cs typeface="Calibri" panose="020F0502020204030204" pitchFamily="34" charset="0"/>
              </a:rPr>
              <a:t>Embedding Python in .NET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2C14E6-2216-434E-A950-45C888BBA2A1}"/>
              </a:ext>
            </a:extLst>
          </p:cNvPr>
          <p:cNvCxnSpPr/>
          <p:nvPr/>
        </p:nvCxnSpPr>
        <p:spPr>
          <a:xfrm>
            <a:off x="1232852" y="1363733"/>
            <a:ext cx="99554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303A80-010D-47A1-AA81-7BBA312F6511}"/>
              </a:ext>
            </a:extLst>
          </p:cNvPr>
          <p:cNvSpPr txBox="1"/>
          <p:nvPr/>
        </p:nvSpPr>
        <p:spPr>
          <a:xfrm>
            <a:off x="7721237" y="6297350"/>
            <a:ext cx="4356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hlinkClick r:id="rId2"/>
              </a:rPr>
              <a:t>https://www.xorrior.com/In-Memory-Python-Imports/</a:t>
            </a:r>
            <a:endParaRPr lang="en-US" sz="1400"/>
          </a:p>
          <a:p>
            <a:r>
              <a:rPr lang="en-US" sz="1400">
                <a:hlinkClick r:id="rId3"/>
              </a:rPr>
              <a:t>https://github.com/sulinx/remote_importer</a:t>
            </a:r>
            <a:endParaRPr lang="en-US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176B8B-AAE0-49C8-840C-C1341B0364EB}"/>
              </a:ext>
            </a:extLst>
          </p:cNvPr>
          <p:cNvSpPr txBox="1"/>
          <p:nvPr/>
        </p:nvSpPr>
        <p:spPr>
          <a:xfrm>
            <a:off x="1141412" y="1997839"/>
            <a:ext cx="3143205" cy="424731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 can also host our own repo to remotely load packages. No need to pip install on target box.</a:t>
            </a:r>
            <a:b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Empire toolkit does this by implementing a custom import hook that allows you to modify the logic in how modules are loaded.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code is noticeably in Python 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6D4CF-F1AD-4CB4-9E2B-B0EA692AA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674" y="1606730"/>
            <a:ext cx="3510908" cy="48447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7A7ABA-5109-4878-A5C5-6158BE499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582" y="1605838"/>
            <a:ext cx="4323766" cy="45850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F9B4757-29E1-41D2-85AF-E322C9CDD22B}"/>
              </a:ext>
            </a:extLst>
          </p:cNvPr>
          <p:cNvSpPr/>
          <p:nvPr/>
        </p:nvSpPr>
        <p:spPr>
          <a:xfrm>
            <a:off x="8281850" y="6080760"/>
            <a:ext cx="1182189" cy="1101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F6C6F8-DEC4-470A-BF71-195D598E9B36}"/>
              </a:ext>
            </a:extLst>
          </p:cNvPr>
          <p:cNvSpPr/>
          <p:nvPr/>
        </p:nvSpPr>
        <p:spPr>
          <a:xfrm>
            <a:off x="8068490" y="1625181"/>
            <a:ext cx="3661956" cy="13662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5BBBFC-9ADC-4D8F-ACA5-D11728BD9FB6}"/>
              </a:ext>
            </a:extLst>
          </p:cNvPr>
          <p:cNvSpPr/>
          <p:nvPr/>
        </p:nvSpPr>
        <p:spPr>
          <a:xfrm>
            <a:off x="9865221" y="1997839"/>
            <a:ext cx="1182189" cy="11013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7B2CA8-7DA0-4F4F-9A68-206C3DFDD062}"/>
              </a:ext>
            </a:extLst>
          </p:cNvPr>
          <p:cNvSpPr/>
          <p:nvPr/>
        </p:nvSpPr>
        <p:spPr>
          <a:xfrm>
            <a:off x="8281849" y="2743210"/>
            <a:ext cx="1182189" cy="11013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99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8FB3FE-C8F5-4DE2-86FC-2B69DE1C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717122"/>
            <a:ext cx="9905998" cy="6466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cap="none">
                <a:latin typeface="Calibri" panose="020F0502020204030204" pitchFamily="34" charset="0"/>
                <a:cs typeface="Calibri" panose="020F0502020204030204" pitchFamily="34" charset="0"/>
              </a:rPr>
              <a:t>Embedding Python in .NET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2C14E6-2216-434E-A950-45C888BBA2A1}"/>
              </a:ext>
            </a:extLst>
          </p:cNvPr>
          <p:cNvCxnSpPr/>
          <p:nvPr/>
        </p:nvCxnSpPr>
        <p:spPr>
          <a:xfrm>
            <a:off x="1232852" y="1363733"/>
            <a:ext cx="99554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369CB7A-32FF-4782-B09F-180DAEDB3DC6}"/>
              </a:ext>
            </a:extLst>
          </p:cNvPr>
          <p:cNvSpPr txBox="1"/>
          <p:nvPr/>
        </p:nvSpPr>
        <p:spPr>
          <a:xfrm>
            <a:off x="1232850" y="1417320"/>
            <a:ext cx="9905997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Packages need to be in standard format.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3C95A8-BB71-48AF-9E81-141E5E5B7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092" y="2010344"/>
            <a:ext cx="3848637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04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61C9-910E-4A7E-A1CC-1F082D73D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823" y="2044337"/>
            <a:ext cx="9448800" cy="2005149"/>
          </a:xfrm>
          <a:effectLst>
            <a:outerShdw blurRad="50800" dist="50800" dir="5400000" sx="39000" sy="39000" algn="ctr" rotWithShape="0">
              <a:srgbClr val="000000">
                <a:alpha val="43137"/>
              </a:srgb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6600" err="1">
                <a:ln>
                  <a:solidFill>
                    <a:schemeClr val="bg2"/>
                  </a:solidFill>
                </a:ln>
                <a:effectLst>
                  <a:outerShdw blurRad="177800" dir="5400000" sx="101000" sy="101000" algn="ctr" rotWithShape="0">
                    <a:srgbClr val="000000">
                      <a:alpha val="71000"/>
                    </a:srgbClr>
                  </a:outerShdw>
                </a:effectLst>
                <a:latin typeface="Gloucester MT Extra Condensed" panose="02030808020601010101" pitchFamily="18" charset="0"/>
              </a:rPr>
              <a:t>ScarySnake</a:t>
            </a:r>
            <a:br>
              <a:rPr lang="en-US" sz="6600">
                <a:ln>
                  <a:solidFill>
                    <a:schemeClr val="bg2"/>
                  </a:solidFill>
                </a:ln>
                <a:effectLst>
                  <a:outerShdw blurRad="177800" dir="5400000" sx="101000" sy="101000" algn="ctr" rotWithShape="0">
                    <a:srgbClr val="000000">
                      <a:alpha val="71000"/>
                    </a:srgbClr>
                  </a:outerShdw>
                </a:effectLst>
                <a:latin typeface="Gloucester MT Extra Condensed" panose="02030808020601010101" pitchFamily="18" charset="0"/>
              </a:rPr>
            </a:br>
            <a:r>
              <a:rPr lang="en-US" sz="6600">
                <a:ln>
                  <a:solidFill>
                    <a:schemeClr val="bg2"/>
                  </a:solidFill>
                </a:ln>
                <a:effectLst>
                  <a:outerShdw blurRad="177800" dir="5400000" sx="101000" sy="101000" algn="ctr" rotWithShape="0">
                    <a:srgbClr val="000000">
                      <a:alpha val="71000"/>
                    </a:srgbClr>
                  </a:outerShdw>
                </a:effectLst>
                <a:latin typeface="Gloucester MT Extra Condensed" panose="02030808020601010101" pitchFamily="18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55022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8FB3FE-C8F5-4DE2-86FC-2B69DE1C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717122"/>
            <a:ext cx="9905998" cy="6466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cap="none">
                <a:latin typeface="Calibri" panose="020F0502020204030204" pitchFamily="34" charset="0"/>
                <a:cs typeface="Calibri" panose="020F0502020204030204" pitchFamily="34" charset="0"/>
              </a:rPr>
              <a:t>Detection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2C14E6-2216-434E-A950-45C888BBA2A1}"/>
              </a:ext>
            </a:extLst>
          </p:cNvPr>
          <p:cNvCxnSpPr/>
          <p:nvPr/>
        </p:nvCxnSpPr>
        <p:spPr>
          <a:xfrm>
            <a:off x="1232852" y="1363733"/>
            <a:ext cx="99554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089850C-A4FC-487C-9314-F8BE1123AAAB}"/>
              </a:ext>
            </a:extLst>
          </p:cNvPr>
          <p:cNvSpPr txBox="1"/>
          <p:nvPr/>
        </p:nvSpPr>
        <p:spPr>
          <a:xfrm>
            <a:off x="1352005" y="1363733"/>
            <a:ext cx="752420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Probably a bit difficult to detect on the host if successfully executed.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If collecting ETW logs, you will definitely see </a:t>
            </a:r>
            <a:r>
              <a:rPr lang="en-US" err="1"/>
              <a:t>Python.Runtime</a:t>
            </a:r>
            <a:r>
              <a:rPr lang="en-US"/>
              <a:t> loaded.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 remote loading, monitoring network traffic is important.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0F9E8B-99C0-4F29-8DE4-1C97B578D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013" y="2010344"/>
            <a:ext cx="7069974" cy="3896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CF5773-3DF5-437E-AEC7-E5DCFDF86A61}"/>
              </a:ext>
            </a:extLst>
          </p:cNvPr>
          <p:cNvSpPr txBox="1"/>
          <p:nvPr/>
        </p:nvSpPr>
        <p:spPr>
          <a:xfrm>
            <a:off x="7498439" y="6322774"/>
            <a:ext cx="5067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linkClick r:id="rId3"/>
              </a:rPr>
              <a:t>https://www.countercept.com/blog/detecting-malicious-use-of-net-part-1/</a:t>
            </a:r>
            <a:br>
              <a:rPr lang="en-US" sz="1200">
                <a:hlinkClick r:id="rId4"/>
              </a:rPr>
            </a:br>
            <a:r>
              <a:rPr lang="en-US" sz="1200">
                <a:hlinkClick r:id="rId5"/>
              </a:rPr>
              <a:t>https://github.com/fireeye/pywintrace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88099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5C4D87-201F-4E76-9D51-32F4FC9B2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722" y="1638579"/>
            <a:ext cx="3535514" cy="358084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18FB3FE-C8F5-4DE2-86FC-2B69DE1C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717122"/>
            <a:ext cx="9905998" cy="6466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cap="none">
                <a:latin typeface="Calibri" panose="020F0502020204030204" pitchFamily="34" charset="0"/>
                <a:cs typeface="Calibri" panose="020F0502020204030204" pitchFamily="34" charset="0"/>
              </a:rPr>
              <a:t>Thanks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2C14E6-2216-434E-A950-45C888BBA2A1}"/>
              </a:ext>
            </a:extLst>
          </p:cNvPr>
          <p:cNvCxnSpPr/>
          <p:nvPr/>
        </p:nvCxnSpPr>
        <p:spPr>
          <a:xfrm>
            <a:off x="1232852" y="1363733"/>
            <a:ext cx="99554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369CB7A-32FF-4782-B09F-180DAEDB3DC6}"/>
              </a:ext>
            </a:extLst>
          </p:cNvPr>
          <p:cNvSpPr txBox="1"/>
          <p:nvPr/>
        </p:nvSpPr>
        <p:spPr>
          <a:xfrm>
            <a:off x="1232850" y="1417320"/>
            <a:ext cx="4377958" cy="32624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Steve Dower - @</a:t>
            </a:r>
            <a:r>
              <a:rPr lang="en-US" sz="20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zooba</a:t>
            </a:r>
            <a:endParaRPr 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Python core dev</a:t>
            </a:r>
            <a:b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Marcello </a:t>
            </a:r>
            <a:r>
              <a:rPr lang="en-US" sz="20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Salvati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- @byt3bl33d3r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Embedding Scripting Evangelist</a:t>
            </a:r>
            <a:b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Chris Ross - @</a:t>
            </a:r>
            <a:r>
              <a:rPr lang="en-US" sz="20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xorrior</a:t>
            </a:r>
            <a:endParaRPr 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Empire dev/Custom import hook</a:t>
            </a:r>
            <a:b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Adam Chester - @_</a:t>
            </a:r>
            <a:r>
              <a:rPr lang="en-US" sz="20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xpn</a:t>
            </a:r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_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AMSI Bypasses</a:t>
            </a:r>
            <a:endParaRPr 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8" name="Picture 4" descr="Image result for thumbs up">
            <a:extLst>
              <a:ext uri="{FF2B5EF4-FFF2-40B4-BE49-F238E27FC236}">
                <a16:creationId xmlns:a16="http://schemas.microsoft.com/office/drawing/2014/main" id="{22112BFB-D739-4676-8DBC-6B281F366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747" y="2904941"/>
            <a:ext cx="2589326" cy="258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eyes emoji">
            <a:extLst>
              <a:ext uri="{FF2B5EF4-FFF2-40B4-BE49-F238E27FC236}">
                <a16:creationId xmlns:a16="http://schemas.microsoft.com/office/drawing/2014/main" id="{26A50878-3C91-4FAD-B0CB-A370813F7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671" y="2016674"/>
            <a:ext cx="2494308" cy="166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uscles emoji">
            <a:extLst>
              <a:ext uri="{FF2B5EF4-FFF2-40B4-BE49-F238E27FC236}">
                <a16:creationId xmlns:a16="http://schemas.microsoft.com/office/drawing/2014/main" id="{CF60BAEF-B435-43F0-A467-77C51C377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048" y="2776363"/>
            <a:ext cx="2717904" cy="271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302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61C9-910E-4A7E-A1CC-1F082D73D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823" y="2044337"/>
            <a:ext cx="9448800" cy="2005149"/>
          </a:xfrm>
          <a:effectLst>
            <a:outerShdw blurRad="50800" dist="50800" dir="5400000" sx="39000" sy="39000" algn="ctr" rotWithShape="0">
              <a:srgbClr val="000000">
                <a:alpha val="43137"/>
              </a:srgb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6600" dirty="0">
                <a:ln>
                  <a:solidFill>
                    <a:schemeClr val="bg2"/>
                  </a:solidFill>
                </a:ln>
                <a:effectLst>
                  <a:outerShdw blurRad="177800" dir="5400000" sx="101000" sy="101000" algn="ctr" rotWithShape="0">
                    <a:srgbClr val="000000">
                      <a:alpha val="71000"/>
                    </a:srgbClr>
                  </a:outerShdw>
                </a:effectLst>
                <a:latin typeface="Gloucester MT Extra Condensed" panose="02030808020601010101" pitchFamily="18" charset="0"/>
              </a:rPr>
              <a:t>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64898-6309-4BB2-BA60-17E1B7A7DD94}"/>
              </a:ext>
            </a:extLst>
          </p:cNvPr>
          <p:cNvSpPr txBox="1"/>
          <p:nvPr/>
        </p:nvSpPr>
        <p:spPr>
          <a:xfrm>
            <a:off x="4626864" y="4049486"/>
            <a:ext cx="3508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https://daddycocoaman.dev</a:t>
            </a:r>
          </a:p>
          <a:p>
            <a:pPr algn="ctr"/>
            <a:r>
              <a:rPr lang="en-US" dirty="0"/>
              <a:t>https://github.com/daddycocoaman</a:t>
            </a:r>
          </a:p>
          <a:p>
            <a:pPr algn="ctr"/>
            <a:r>
              <a:rPr lang="en-US" dirty="0"/>
              <a:t>Twitter - @</a:t>
            </a:r>
            <a:r>
              <a:rPr lang="en-US" dirty="0" err="1"/>
              <a:t>mcohmi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521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61C9-910E-4A7E-A1CC-1F082D73D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723934"/>
            <a:ext cx="9448800" cy="2837987"/>
          </a:xfrm>
          <a:effectLst>
            <a:outerShdw blurRad="50800" dist="50800" dir="5400000" sx="39000" sy="39000" algn="ctr" rotWithShape="0">
              <a:srgbClr val="000000">
                <a:alpha val="43137"/>
              </a:srgb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6600">
                <a:ln>
                  <a:solidFill>
                    <a:schemeClr val="bg2"/>
                  </a:solidFill>
                </a:ln>
                <a:effectLst>
                  <a:outerShdw blurRad="177800" dir="5400000" sx="101000" sy="101000" algn="ctr" rotWithShape="0">
                    <a:srgbClr val="000000">
                      <a:alpha val="71000"/>
                    </a:srgbClr>
                  </a:outerShdw>
                </a:effectLst>
                <a:latin typeface="Gloucester MT Extra Condensed" panose="02030808020601010101" pitchFamily="18" charset="0"/>
              </a:rPr>
              <a:t>PYTHON 2</a:t>
            </a:r>
            <a:br>
              <a:rPr lang="en-US" sz="6600">
                <a:ln>
                  <a:solidFill>
                    <a:schemeClr val="bg2"/>
                  </a:solidFill>
                </a:ln>
                <a:effectLst>
                  <a:outerShdw blurRad="177800" dir="5400000" sx="101000" sy="101000" algn="ctr" rotWithShape="0">
                    <a:srgbClr val="000000">
                      <a:alpha val="71000"/>
                    </a:srgbClr>
                  </a:outerShdw>
                </a:effectLst>
                <a:latin typeface="Gloucester MT Extra Condensed" panose="02030808020601010101" pitchFamily="18" charset="0"/>
              </a:rPr>
            </a:br>
            <a:r>
              <a:rPr lang="en-US" sz="6600">
                <a:ln>
                  <a:solidFill>
                    <a:schemeClr val="bg2"/>
                  </a:solidFill>
                </a:ln>
                <a:effectLst>
                  <a:outerShdw blurRad="177800" dir="5400000" sx="101000" sy="101000" algn="ctr" rotWithShape="0">
                    <a:srgbClr val="000000">
                      <a:alpha val="71000"/>
                    </a:srgbClr>
                  </a:outerShdw>
                </a:effectLst>
                <a:latin typeface="Gloucester MT Extra Condensed" panose="02030808020601010101" pitchFamily="18" charset="0"/>
              </a:rPr>
              <a:t>vs</a:t>
            </a:r>
            <a:br>
              <a:rPr lang="en-US" sz="6600">
                <a:ln>
                  <a:solidFill>
                    <a:schemeClr val="bg2"/>
                  </a:solidFill>
                </a:ln>
                <a:effectLst>
                  <a:outerShdw blurRad="177800" dir="5400000" sx="101000" sy="101000" algn="ctr" rotWithShape="0">
                    <a:srgbClr val="000000">
                      <a:alpha val="71000"/>
                    </a:srgbClr>
                  </a:outerShdw>
                </a:effectLst>
                <a:latin typeface="Gloucester MT Extra Condensed" panose="02030808020601010101" pitchFamily="18" charset="0"/>
              </a:rPr>
            </a:br>
            <a:r>
              <a:rPr lang="en-US" sz="6600">
                <a:ln>
                  <a:solidFill>
                    <a:schemeClr val="bg2"/>
                  </a:solidFill>
                </a:ln>
                <a:effectLst>
                  <a:outerShdw blurRad="177800" dir="5400000" sx="101000" sy="101000" algn="ctr" rotWithShape="0">
                    <a:srgbClr val="000000">
                      <a:alpha val="71000"/>
                    </a:srgbClr>
                  </a:outerShdw>
                </a:effectLst>
                <a:latin typeface="Gloucester MT Extra Condensed" panose="02030808020601010101" pitchFamily="18" charset="0"/>
              </a:rPr>
              <a:t>PYTHON 3</a:t>
            </a:r>
          </a:p>
        </p:txBody>
      </p:sp>
    </p:spTree>
    <p:extLst>
      <p:ext uri="{BB962C8B-B14F-4D97-AF65-F5344CB8AC3E}">
        <p14:creationId xmlns:p14="http://schemas.microsoft.com/office/powerpoint/2010/main" val="1048298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8FB3FE-C8F5-4DE2-86FC-2B69DE1C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717122"/>
            <a:ext cx="9905998" cy="6466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cap="none">
                <a:latin typeface="Calibri" panose="020F0502020204030204" pitchFamily="34" charset="0"/>
                <a:cs typeface="Calibri" panose="020F0502020204030204" pitchFamily="34" charset="0"/>
              </a:rPr>
              <a:t>Python 2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CFEB65-842A-40F8-8521-A28E50E37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94361"/>
            <a:ext cx="9905999" cy="5159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Are you still using </a:t>
            </a:r>
            <a:r>
              <a:rPr lang="en-US" b="1" i="1" u="sng">
                <a:latin typeface="Calibri" panose="020F0502020204030204" pitchFamily="34" charset="0"/>
                <a:cs typeface="Calibri" panose="020F0502020204030204" pitchFamily="34" charset="0"/>
              </a:rPr>
              <a:t>Python 2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2C14E6-2216-434E-A950-45C888BBA2A1}"/>
              </a:ext>
            </a:extLst>
          </p:cNvPr>
          <p:cNvCxnSpPr/>
          <p:nvPr/>
        </p:nvCxnSpPr>
        <p:spPr>
          <a:xfrm>
            <a:off x="1232852" y="1363733"/>
            <a:ext cx="99554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33B424C-4A05-4B4E-BAB1-D1D1C07F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320" y="2140970"/>
            <a:ext cx="4509677" cy="42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99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8FB3FE-C8F5-4DE2-86FC-2B69DE1C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7446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cap="none"/>
              <a:t>Comparing 2 vs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F979E-6144-4477-98F9-A796BA45E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2852" y="1425573"/>
            <a:ext cx="4649783" cy="4162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en-US" u="sng" cap="none"/>
              <a:t>Python 2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CFEB65-842A-40F8-8521-A28E50E377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2852" y="1903699"/>
            <a:ext cx="4878391" cy="4568945"/>
          </a:xfrm>
          <a:effectLst/>
        </p:spPr>
        <p:txBody>
          <a:bodyPr>
            <a:normAutofit fontScale="92500" lnSpcReduction="10000"/>
          </a:bodyPr>
          <a:lstStyle/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End of life on 1/1/2020</a:t>
            </a:r>
          </a:p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ASCII strings</a:t>
            </a:r>
          </a:p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Print as a statement</a:t>
            </a:r>
          </a:p>
          <a:p>
            <a:pPr lvl="1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print “hello world”</a:t>
            </a:r>
          </a:p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Division</a:t>
            </a:r>
          </a:p>
          <a:p>
            <a:pPr lvl="1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 / 2 = 2</a:t>
            </a:r>
          </a:p>
          <a:p>
            <a:pPr lvl="1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 / 2.0 = 2.5</a:t>
            </a:r>
          </a:p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Library names</a:t>
            </a:r>
          </a:p>
          <a:p>
            <a:pPr lvl="1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import </a:t>
            </a:r>
            <a:r>
              <a:rPr lang="en-US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SimpleHTTPServer</a:t>
            </a: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Import </a:t>
            </a:r>
            <a:r>
              <a:rPr lang="en-US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StringIO</a:t>
            </a: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D82C6-ADDB-4E22-AD18-984D0687C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546" y="1368073"/>
            <a:ext cx="4646602" cy="4737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en-US" u="sng" cap="none"/>
              <a:t>Python 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A4FE8A-220A-488C-B2FD-554C156C9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0594" y="1903698"/>
            <a:ext cx="4875210" cy="4568943"/>
          </a:xfrm>
          <a:effectLst/>
        </p:spPr>
        <p:txBody>
          <a:bodyPr>
            <a:normAutofit fontScale="92500" lnSpcReduction="10000"/>
          </a:bodyPr>
          <a:lstStyle/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It’s the new </a:t>
            </a:r>
            <a:r>
              <a:rPr lang="en-US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new</a:t>
            </a: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Unicode strings</a:t>
            </a:r>
          </a:p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Print as a function</a:t>
            </a:r>
          </a:p>
          <a:p>
            <a:pPr lvl="1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print(“hello world”, end=“.”)</a:t>
            </a:r>
          </a:p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Division</a:t>
            </a:r>
          </a:p>
          <a:p>
            <a:pPr lvl="1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 / 2 = 2.5</a:t>
            </a:r>
          </a:p>
          <a:p>
            <a:pPr lvl="1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 // 2 = 2</a:t>
            </a:r>
          </a:p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Library names</a:t>
            </a:r>
          </a:p>
          <a:p>
            <a:pPr lvl="1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import </a:t>
            </a:r>
            <a:r>
              <a:rPr lang="en-US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http.server</a:t>
            </a: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Import </a:t>
            </a:r>
            <a:r>
              <a:rPr lang="en-US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io</a:t>
            </a: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2C14E6-2216-434E-A950-45C888BBA2A1}"/>
              </a:ext>
            </a:extLst>
          </p:cNvPr>
          <p:cNvCxnSpPr/>
          <p:nvPr/>
        </p:nvCxnSpPr>
        <p:spPr>
          <a:xfrm>
            <a:off x="1232852" y="1363733"/>
            <a:ext cx="99554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61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8FB3FE-C8F5-4DE2-86FC-2B69DE1C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717122"/>
            <a:ext cx="9905998" cy="6466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cap="none">
                <a:latin typeface="Calibri" panose="020F0502020204030204" pitchFamily="34" charset="0"/>
                <a:cs typeface="Calibri" panose="020F0502020204030204" pitchFamily="34" charset="0"/>
              </a:rPr>
              <a:t>Major Python 3.5 – 3.7 changes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CFEB65-842A-40F8-8521-A28E50E37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94360"/>
            <a:ext cx="9905999" cy="4514553"/>
          </a:xfrm>
          <a:effectLst/>
        </p:spPr>
        <p:txBody>
          <a:bodyPr>
            <a:normAutofit fontScale="92500" lnSpcReduction="10000"/>
          </a:bodyPr>
          <a:lstStyle/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Python 3.5</a:t>
            </a:r>
          </a:p>
          <a:p>
            <a:pPr lvl="1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async/await</a:t>
            </a:r>
          </a:p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Python 3.6</a:t>
            </a:r>
          </a:p>
          <a:p>
            <a:pPr lvl="1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F-strings</a:t>
            </a:r>
          </a:p>
          <a:p>
            <a:pPr lvl="2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name = “</a:t>
            </a:r>
            <a:r>
              <a:rPr lang="en-US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daddycocoaman</a:t>
            </a: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lvl="2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print(</a:t>
            </a:r>
            <a:r>
              <a:rPr lang="en-US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f“My</a:t>
            </a: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name is {name}”)</a:t>
            </a:r>
          </a:p>
          <a:p>
            <a:pPr lvl="1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Ordered dictionaries</a:t>
            </a:r>
          </a:p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Python 3.7</a:t>
            </a:r>
          </a:p>
          <a:p>
            <a:pPr lvl="1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Better async/await (reserved keywords)</a:t>
            </a:r>
          </a:p>
          <a:p>
            <a:pPr lvl="1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breakpoint() function to enter debugger</a:t>
            </a:r>
          </a:p>
          <a:p>
            <a:pPr lvl="1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US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dataclass</a:t>
            </a: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decorator (for struct-like classes)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2C14E6-2216-434E-A950-45C888BBA2A1}"/>
              </a:ext>
            </a:extLst>
          </p:cNvPr>
          <p:cNvCxnSpPr/>
          <p:nvPr/>
        </p:nvCxnSpPr>
        <p:spPr>
          <a:xfrm>
            <a:off x="1232852" y="1363733"/>
            <a:ext cx="99554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0FD22A-3249-42DF-BA6F-51F1A7028345}"/>
              </a:ext>
            </a:extLst>
          </p:cNvPr>
          <p:cNvSpPr txBox="1"/>
          <p:nvPr/>
        </p:nvSpPr>
        <p:spPr>
          <a:xfrm>
            <a:off x="7889968" y="6008913"/>
            <a:ext cx="4615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hlinkClick r:id="rId2"/>
              </a:rPr>
              <a:t>https://docs.python.org/3/whatsnew/3.5.html</a:t>
            </a:r>
            <a:br>
              <a:rPr lang="en-US" sz="1400"/>
            </a:br>
            <a:r>
              <a:rPr lang="en-US" sz="1400">
                <a:hlinkClick r:id="rId3"/>
              </a:rPr>
              <a:t>https://docs.python.org/3/whatsnew/3.6.html</a:t>
            </a:r>
            <a:endParaRPr lang="en-US" sz="1400"/>
          </a:p>
          <a:p>
            <a:r>
              <a:rPr lang="en-US" sz="1400">
                <a:hlinkClick r:id="rId2"/>
              </a:rPr>
              <a:t>https://docs.python.org/3/whatsnew/3.7.html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62046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8FB3FE-C8F5-4DE2-86FC-2B69DE1CC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717122"/>
            <a:ext cx="9905998" cy="6466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cap="none">
                <a:latin typeface="Calibri" panose="020F0502020204030204" pitchFamily="34" charset="0"/>
                <a:cs typeface="Calibri" panose="020F0502020204030204" pitchFamily="34" charset="0"/>
              </a:rPr>
              <a:t>Python 3.8 Changes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CFEB65-842A-40F8-8521-A28E50E37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94360"/>
            <a:ext cx="9905999" cy="4514553"/>
          </a:xfrm>
          <a:effectLst/>
        </p:spPr>
        <p:txBody>
          <a:bodyPr>
            <a:normAutofit/>
          </a:bodyPr>
          <a:lstStyle/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Walrus operator</a:t>
            </a:r>
          </a:p>
          <a:p>
            <a:pPr lvl="1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Can assign values while evaluating an expression</a:t>
            </a:r>
          </a:p>
          <a:p>
            <a:pPr lvl="1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asyncio</a:t>
            </a: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enabled REPL</a:t>
            </a:r>
          </a:p>
          <a:p>
            <a:pPr lvl="1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python –m </a:t>
            </a:r>
            <a:r>
              <a:rPr lang="en-US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asyncio</a:t>
            </a: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Audit hooks</a:t>
            </a:r>
          </a:p>
          <a:p>
            <a:pPr lvl="1"/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Hooking runtime events to perform some action</a:t>
            </a:r>
          </a:p>
          <a:p>
            <a:pPr lvl="1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2C14E6-2216-434E-A950-45C888BBA2A1}"/>
              </a:ext>
            </a:extLst>
          </p:cNvPr>
          <p:cNvCxnSpPr/>
          <p:nvPr/>
        </p:nvCxnSpPr>
        <p:spPr>
          <a:xfrm>
            <a:off x="1232852" y="1363733"/>
            <a:ext cx="99554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0FD22A-3249-42DF-BA6F-51F1A7028345}"/>
              </a:ext>
            </a:extLst>
          </p:cNvPr>
          <p:cNvSpPr txBox="1"/>
          <p:nvPr/>
        </p:nvSpPr>
        <p:spPr>
          <a:xfrm>
            <a:off x="7935688" y="6328247"/>
            <a:ext cx="4615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hlinkClick r:id="rId2"/>
              </a:rPr>
              <a:t>https://docs.python.org/3/whatsnew/3.8.html</a:t>
            </a:r>
            <a:br>
              <a:rPr lang="en-US" sz="1400"/>
            </a:br>
            <a:endParaRPr lang="en-US" sz="140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E7AAFAB-8D98-47DF-B551-076BA0F43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321827"/>
              </p:ext>
            </p:extLst>
          </p:nvPr>
        </p:nvGraphicFramePr>
        <p:xfrm>
          <a:off x="1953623" y="2555241"/>
          <a:ext cx="8128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830241330"/>
                    </a:ext>
                  </a:extLst>
                </a:gridCol>
              </a:tblGrid>
              <a:tr h="280608"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if</a:t>
                      </a:r>
                      <a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(n :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=</a:t>
                      </a:r>
                      <a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1800" b="1" kern="1200" err="1">
                          <a:solidFill>
                            <a:schemeClr val="lt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len</a:t>
                      </a:r>
                      <a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(a))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&gt;</a:t>
                      </a:r>
                      <a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10</a:t>
                      </a:r>
                      <a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: </a:t>
                      </a:r>
                      <a:b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a:br>
                      <a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  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print</a:t>
                      </a:r>
                      <a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</a:t>
                      </a:r>
                      <a:r>
                        <a:rPr lang="en-US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</a:t>
                      </a:r>
                      <a:r>
                        <a:rPr lang="en-US" sz="1800" b="1" kern="1200" err="1">
                          <a:solidFill>
                            <a:schemeClr val="lt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"List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 is too long (</a:t>
                      </a:r>
                      <a:r>
                        <a:rPr lang="en-US" sz="1800" b="1" i="1" kern="1200">
                          <a:solidFill>
                            <a:schemeClr val="lt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{n}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 elements, expected &lt;= 10)"</a:t>
                      </a:r>
                      <a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170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61C9-910E-4A7E-A1CC-1F082D73D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2495006"/>
            <a:ext cx="9448800" cy="1074138"/>
          </a:xfrm>
          <a:effectLst>
            <a:outerShdw blurRad="50800" dist="50800" dir="5400000" sx="39000" sy="39000" algn="ctr" rotWithShape="0">
              <a:srgbClr val="000000">
                <a:alpha val="43137"/>
              </a:srgb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6600">
                <a:ln>
                  <a:solidFill>
                    <a:schemeClr val="bg2"/>
                  </a:solidFill>
                </a:ln>
                <a:effectLst>
                  <a:outerShdw blurRad="177800" dir="5400000" sx="101000" sy="101000" algn="ctr" rotWithShape="0">
                    <a:srgbClr val="000000">
                      <a:alpha val="71000"/>
                    </a:srgbClr>
                  </a:outerShdw>
                </a:effectLst>
                <a:latin typeface="Gloucester MT Extra Condensed" panose="02030808020601010101" pitchFamily="18" charset="0"/>
              </a:rPr>
              <a:t>PEP 551/578</a:t>
            </a:r>
          </a:p>
        </p:txBody>
      </p:sp>
    </p:spTree>
    <p:extLst>
      <p:ext uri="{BB962C8B-B14F-4D97-AF65-F5344CB8AC3E}">
        <p14:creationId xmlns:p14="http://schemas.microsoft.com/office/powerpoint/2010/main" val="24452931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350</TotalTime>
  <Words>1285</Words>
  <Application>Microsoft Office PowerPoint</Application>
  <PresentationFormat>Widescreen</PresentationFormat>
  <Paragraphs>223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Agency FB</vt:lpstr>
      <vt:lpstr>Arial</vt:lpstr>
      <vt:lpstr>Calibri</vt:lpstr>
      <vt:lpstr>Cambria Math</vt:lpstr>
      <vt:lpstr>Gloucester MT Extra Condensed</vt:lpstr>
      <vt:lpstr>Tw Cen MT</vt:lpstr>
      <vt:lpstr>Circuit</vt:lpstr>
      <vt:lpstr>Y’All TRYNA BYPASS PYTHON 3.8 Audit hooks or nah?</vt:lpstr>
      <vt:lpstr>getpass.getuser()</vt:lpstr>
      <vt:lpstr>Outline</vt:lpstr>
      <vt:lpstr>PYTHON 2 vs PYTHON 3</vt:lpstr>
      <vt:lpstr>Python 2</vt:lpstr>
      <vt:lpstr>Comparing 2 vs 3</vt:lpstr>
      <vt:lpstr>Major Python 3.5 – 3.7 changes</vt:lpstr>
      <vt:lpstr>Python 3.8 Changes</vt:lpstr>
      <vt:lpstr>PEP 551/578</vt:lpstr>
      <vt:lpstr>PEP 551</vt:lpstr>
      <vt:lpstr>PEP 578</vt:lpstr>
      <vt:lpstr>PowerPoint Presentation</vt:lpstr>
      <vt:lpstr>PowerPoint Presentation</vt:lpstr>
      <vt:lpstr>PowerPoint Presentation</vt:lpstr>
      <vt:lpstr>Implementing audit hooks demo</vt:lpstr>
      <vt:lpstr>How auditing works</vt:lpstr>
      <vt:lpstr>PowerPoint Presentation</vt:lpstr>
      <vt:lpstr>Bypass Ideas</vt:lpstr>
      <vt:lpstr>PowerPoint Presentation</vt:lpstr>
      <vt:lpstr>PowerPoint Presentation</vt:lpstr>
      <vt:lpstr>BYPASSING audit hooks (Finally)</vt:lpstr>
      <vt:lpstr>PowerPoint Presentation</vt:lpstr>
      <vt:lpstr>Detection</vt:lpstr>
      <vt:lpstr>A Step Further</vt:lpstr>
      <vt:lpstr>A step further</vt:lpstr>
      <vt:lpstr>THE ANSWER IS YES!</vt:lpstr>
      <vt:lpstr>Embedding Python in .NET</vt:lpstr>
      <vt:lpstr>Embedding Python in .NET</vt:lpstr>
      <vt:lpstr>PATH Variable</vt:lpstr>
      <vt:lpstr>Python across a Network Share</vt:lpstr>
      <vt:lpstr>PowerPoint Presentation</vt:lpstr>
      <vt:lpstr>Python across WebDAV</vt:lpstr>
      <vt:lpstr>Embedding Python in .NET</vt:lpstr>
      <vt:lpstr>Embedding Python in .NET</vt:lpstr>
      <vt:lpstr>ScarySnake demo</vt:lpstr>
      <vt:lpstr>Detection</vt:lpstr>
      <vt:lpstr>Thanks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Y’all Tryna Bypass  Python 3.8 Audit Hooks Or Nah?</dc:title>
  <dc:creator>Leron Gray</dc:creator>
  <cp:lastModifiedBy>Leron Gray</cp:lastModifiedBy>
  <cp:revision>10</cp:revision>
  <dcterms:created xsi:type="dcterms:W3CDTF">2019-09-20T00:34:57Z</dcterms:created>
  <dcterms:modified xsi:type="dcterms:W3CDTF">2019-10-12T11:00:48Z</dcterms:modified>
</cp:coreProperties>
</file>